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10692000" cx="7560000"/>
  <p:notesSz cx="6858000" cy="9144000"/>
  <p:embeddedFontLst>
    <p:embeddedFont>
      <p:font typeface="Montserrat"/>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84">
          <p15:clr>
            <a:srgbClr val="9AA0A6"/>
          </p15:clr>
        </p15:guide>
        <p15:guide id="2" pos="4304">
          <p15:clr>
            <a:srgbClr val="9AA0A6"/>
          </p15:clr>
        </p15:guide>
        <p15:guide id="3" orient="horz" pos="340">
          <p15:clr>
            <a:srgbClr val="9AA0A6"/>
          </p15:clr>
        </p15:guide>
        <p15:guide id="4" orient="horz" pos="61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849A17-4840-49AF-B98F-C014CDB0242E}">
  <a:tblStyle styleId="{C0849A17-4840-49AF-B98F-C014CDB0242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84"/>
        <p:guide pos="4304"/>
        <p:guide pos="340" orient="horz"/>
        <p:guide pos="612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a5f8ca4a1_0_26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a5f8ca4a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dd82d2a98_0_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dd82d2a9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de9293eaf_0_25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de9293ea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de9293eaf_0_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de9293ea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de9293eaf_0_2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de9293e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de9293eaf_0_5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de9293ea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de9293eaf_0_6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de9293ea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de9293eaf_0_7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de9293ea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de9293eaf_0_10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de9293ea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e9293eaf_0_13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e9293e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de9293eaf_0_16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de9293ea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522370333_0_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52237033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de9293eaf_0_18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de9293ea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e9293eaf_0_20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e9293ea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de9293eaf_0_23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de9293ea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a5f8ca4a1_1_20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9a5f8ca4a1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a5f8ca4a1_1_27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a5f8ca4a1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dd82d2a98_0_1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dd82d2a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de9293eaf_0_27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de9293ea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de9293eaf_0_28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de9293ea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de9293eaf_0_30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de9293ea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de9293eaf_0_31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de9293ea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57bdf9814_0_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57bdf98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de9293eaf_0_33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de9293ea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de9293eaf_0_34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de9293ea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de9293eaf_0_35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de9293ea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de9293eaf_0_36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de9293ea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de9293eaf_0_38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ade9293ea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9a5f8ca4a1_0_29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9a5f8ca4a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a5f8ca4a1_1_30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a5f8ca4a1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dd82d2a98_0_1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dd82d2a9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de9293eaf_0_40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de9293ea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de9293eaf_0_42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de9293eaf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a5f8ca4a1_0_11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a5f8ca4a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de9293eaf_0_44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de9293eaf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de9293eaf_0_46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de9293ea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ade9293eaf_0_48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ade9293eaf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de9293eaf_0_53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de9293eaf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de9293eaf_0_54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de9293eaf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de9293eaf_0_55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de9293eaf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de9293eaf_0_57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de9293eaf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de9293eaf_0_59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de9293eaf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9a5f8ca4a1_1_32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9a5f8ca4a1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a5f8ca4a1_1_31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a5f8ca4a1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a5f8ca4a1_1_17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a5f8ca4a1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ade9293eaf_0_61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ade9293eaf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de9293eaf_0_62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de9293e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522370333_1_27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522370333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a522370333_1_28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a522370333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add82d2a98_0_3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add82d2a9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ade9293eaf_0_68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ade9293ea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de9293eaf_0_75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de9293eaf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a60bd90f44_0_5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a60bd90f4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522370333_1_29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522370333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add82d2a98_0_4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add82d2a9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a5f8ca4a1_0_2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a5f8ca4a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add82d2a98_0_4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add82d2a9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add82d2a98_0_5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add82d2a9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a522370333_0_1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a52237033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9a5f8ca4a1_0_30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9a5f8ca4a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522370333_1_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5223703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a5f8ca4a1_0_7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a5f8ca4a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a5f8ca4a1_1_18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a5f8ca4a1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7712" y="1547778"/>
            <a:ext cx="7044600" cy="42666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6600"/>
              <a:buNone/>
              <a:defRPr sz="6600"/>
            </a:lvl1pPr>
            <a:lvl2pPr lvl="1" algn="ctr">
              <a:spcBef>
                <a:spcPts val="0"/>
              </a:spcBef>
              <a:spcAft>
                <a:spcPts val="0"/>
              </a:spcAft>
              <a:buSzPts val="6600"/>
              <a:buNone/>
              <a:defRPr sz="6600"/>
            </a:lvl2pPr>
            <a:lvl3pPr lvl="2" algn="ctr">
              <a:spcBef>
                <a:spcPts val="0"/>
              </a:spcBef>
              <a:spcAft>
                <a:spcPts val="0"/>
              </a:spcAft>
              <a:buSzPts val="6600"/>
              <a:buNone/>
              <a:defRPr sz="6600"/>
            </a:lvl3pPr>
            <a:lvl4pPr lvl="3" algn="ctr">
              <a:spcBef>
                <a:spcPts val="0"/>
              </a:spcBef>
              <a:spcAft>
                <a:spcPts val="0"/>
              </a:spcAft>
              <a:buSzPts val="6600"/>
              <a:buNone/>
              <a:defRPr sz="6600"/>
            </a:lvl4pPr>
            <a:lvl5pPr lvl="4" algn="ctr">
              <a:spcBef>
                <a:spcPts val="0"/>
              </a:spcBef>
              <a:spcAft>
                <a:spcPts val="0"/>
              </a:spcAft>
              <a:buSzPts val="6600"/>
              <a:buNone/>
              <a:defRPr sz="6600"/>
            </a:lvl5pPr>
            <a:lvl6pPr lvl="5" algn="ctr">
              <a:spcBef>
                <a:spcPts val="0"/>
              </a:spcBef>
              <a:spcAft>
                <a:spcPts val="0"/>
              </a:spcAft>
              <a:buSzPts val="6600"/>
              <a:buNone/>
              <a:defRPr sz="6600"/>
            </a:lvl6pPr>
            <a:lvl7pPr lvl="6" algn="ctr">
              <a:spcBef>
                <a:spcPts val="0"/>
              </a:spcBef>
              <a:spcAft>
                <a:spcPts val="0"/>
              </a:spcAft>
              <a:buSzPts val="6600"/>
              <a:buNone/>
              <a:defRPr sz="6600"/>
            </a:lvl7pPr>
            <a:lvl8pPr lvl="7" algn="ctr">
              <a:spcBef>
                <a:spcPts val="0"/>
              </a:spcBef>
              <a:spcAft>
                <a:spcPts val="0"/>
              </a:spcAft>
              <a:buSzPts val="6600"/>
              <a:buNone/>
              <a:defRPr sz="6600"/>
            </a:lvl8pPr>
            <a:lvl9pPr lvl="8" algn="ctr">
              <a:spcBef>
                <a:spcPts val="0"/>
              </a:spcBef>
              <a:spcAft>
                <a:spcPts val="0"/>
              </a:spcAft>
              <a:buSzPts val="6600"/>
              <a:buNone/>
              <a:defRPr sz="6600"/>
            </a:lvl9pPr>
          </a:lstStyle>
          <a:p/>
        </p:txBody>
      </p:sp>
      <p:sp>
        <p:nvSpPr>
          <p:cNvPr id="11" name="Google Shape;11;p2"/>
          <p:cNvSpPr txBox="1"/>
          <p:nvPr>
            <p:ph idx="1" type="subTitle"/>
          </p:nvPr>
        </p:nvSpPr>
        <p:spPr>
          <a:xfrm>
            <a:off x="257705" y="5891409"/>
            <a:ext cx="7044600" cy="1647600"/>
          </a:xfrm>
          <a:prstGeom prst="rect">
            <a:avLst/>
          </a:prstGeom>
        </p:spPr>
        <p:txBody>
          <a:bodyPr anchorCtr="0" anchor="t" bIns="116050" lIns="116050" spcFirstLastPara="1" rIns="116050" wrap="square" tIns="11605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 name="Google Shape;12;p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57705" y="2299346"/>
            <a:ext cx="7044600" cy="40815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15200"/>
              <a:buNone/>
              <a:defRPr sz="15200"/>
            </a:lvl1pPr>
            <a:lvl2pPr lvl="1" algn="ctr">
              <a:spcBef>
                <a:spcPts val="0"/>
              </a:spcBef>
              <a:spcAft>
                <a:spcPts val="0"/>
              </a:spcAft>
              <a:buSzPts val="15200"/>
              <a:buNone/>
              <a:defRPr sz="15200"/>
            </a:lvl2pPr>
            <a:lvl3pPr lvl="2" algn="ctr">
              <a:spcBef>
                <a:spcPts val="0"/>
              </a:spcBef>
              <a:spcAft>
                <a:spcPts val="0"/>
              </a:spcAft>
              <a:buSzPts val="15200"/>
              <a:buNone/>
              <a:defRPr sz="15200"/>
            </a:lvl3pPr>
            <a:lvl4pPr lvl="3" algn="ctr">
              <a:spcBef>
                <a:spcPts val="0"/>
              </a:spcBef>
              <a:spcAft>
                <a:spcPts val="0"/>
              </a:spcAft>
              <a:buSzPts val="15200"/>
              <a:buNone/>
              <a:defRPr sz="15200"/>
            </a:lvl4pPr>
            <a:lvl5pPr lvl="4" algn="ctr">
              <a:spcBef>
                <a:spcPts val="0"/>
              </a:spcBef>
              <a:spcAft>
                <a:spcPts val="0"/>
              </a:spcAft>
              <a:buSzPts val="15200"/>
              <a:buNone/>
              <a:defRPr sz="15200"/>
            </a:lvl5pPr>
            <a:lvl6pPr lvl="5" algn="ctr">
              <a:spcBef>
                <a:spcPts val="0"/>
              </a:spcBef>
              <a:spcAft>
                <a:spcPts val="0"/>
              </a:spcAft>
              <a:buSzPts val="15200"/>
              <a:buNone/>
              <a:defRPr sz="15200"/>
            </a:lvl6pPr>
            <a:lvl7pPr lvl="6" algn="ctr">
              <a:spcBef>
                <a:spcPts val="0"/>
              </a:spcBef>
              <a:spcAft>
                <a:spcPts val="0"/>
              </a:spcAft>
              <a:buSzPts val="15200"/>
              <a:buNone/>
              <a:defRPr sz="15200"/>
            </a:lvl7pPr>
            <a:lvl8pPr lvl="7" algn="ctr">
              <a:spcBef>
                <a:spcPts val="0"/>
              </a:spcBef>
              <a:spcAft>
                <a:spcPts val="0"/>
              </a:spcAft>
              <a:buSzPts val="15200"/>
              <a:buNone/>
              <a:defRPr sz="15200"/>
            </a:lvl8pPr>
            <a:lvl9pPr lvl="8" algn="ctr">
              <a:spcBef>
                <a:spcPts val="0"/>
              </a:spcBef>
              <a:spcAft>
                <a:spcPts val="0"/>
              </a:spcAft>
              <a:buSzPts val="15200"/>
              <a:buNone/>
              <a:defRPr sz="15200"/>
            </a:lvl9pPr>
          </a:lstStyle>
          <a:p>
            <a:r>
              <a:t>xx%</a:t>
            </a:r>
          </a:p>
        </p:txBody>
      </p:sp>
      <p:sp>
        <p:nvSpPr>
          <p:cNvPr id="46" name="Google Shape;46;p11"/>
          <p:cNvSpPr txBox="1"/>
          <p:nvPr>
            <p:ph idx="1" type="body"/>
          </p:nvPr>
        </p:nvSpPr>
        <p:spPr>
          <a:xfrm>
            <a:off x="257705" y="6552657"/>
            <a:ext cx="7044600" cy="2703900"/>
          </a:xfrm>
          <a:prstGeom prst="rect">
            <a:avLst/>
          </a:prstGeom>
        </p:spPr>
        <p:txBody>
          <a:bodyPr anchorCtr="0" anchor="t" bIns="116050" lIns="116050" spcFirstLastPara="1" rIns="116050" wrap="square" tIns="116050">
            <a:noAutofit/>
          </a:bodyPr>
          <a:lstStyle>
            <a:lvl1pPr indent="-374650" lvl="0" marL="457200" algn="ctr">
              <a:spcBef>
                <a:spcPts val="0"/>
              </a:spcBef>
              <a:spcAft>
                <a:spcPts val="0"/>
              </a:spcAft>
              <a:buSzPts val="2300"/>
              <a:buChar char="●"/>
              <a:defRPr/>
            </a:lvl1pPr>
            <a:lvl2pPr indent="-342900" lvl="1" marL="914400" algn="ctr">
              <a:spcBef>
                <a:spcPts val="2000"/>
              </a:spcBef>
              <a:spcAft>
                <a:spcPts val="0"/>
              </a:spcAft>
              <a:buSzPts val="1800"/>
              <a:buChar char="○"/>
              <a:defRPr/>
            </a:lvl2pPr>
            <a:lvl3pPr indent="-342900" lvl="2" marL="1371600" algn="ctr">
              <a:spcBef>
                <a:spcPts val="2000"/>
              </a:spcBef>
              <a:spcAft>
                <a:spcPts val="0"/>
              </a:spcAft>
              <a:buSzPts val="1800"/>
              <a:buChar char="■"/>
              <a:defRPr/>
            </a:lvl3pPr>
            <a:lvl4pPr indent="-342900" lvl="3" marL="1828800" algn="ctr">
              <a:spcBef>
                <a:spcPts val="2000"/>
              </a:spcBef>
              <a:spcAft>
                <a:spcPts val="0"/>
              </a:spcAft>
              <a:buSzPts val="1800"/>
              <a:buChar char="●"/>
              <a:defRPr/>
            </a:lvl4pPr>
            <a:lvl5pPr indent="-342900" lvl="4" marL="2286000" algn="ctr">
              <a:spcBef>
                <a:spcPts val="2000"/>
              </a:spcBef>
              <a:spcAft>
                <a:spcPts val="0"/>
              </a:spcAft>
              <a:buSzPts val="1800"/>
              <a:buChar char="○"/>
              <a:defRPr/>
            </a:lvl5pPr>
            <a:lvl6pPr indent="-342900" lvl="5" marL="2743200" algn="ctr">
              <a:spcBef>
                <a:spcPts val="2000"/>
              </a:spcBef>
              <a:spcAft>
                <a:spcPts val="0"/>
              </a:spcAft>
              <a:buSzPts val="1800"/>
              <a:buChar char="■"/>
              <a:defRPr/>
            </a:lvl6pPr>
            <a:lvl7pPr indent="-342900" lvl="6" marL="3200400" algn="ctr">
              <a:spcBef>
                <a:spcPts val="2000"/>
              </a:spcBef>
              <a:spcAft>
                <a:spcPts val="0"/>
              </a:spcAft>
              <a:buSzPts val="1800"/>
              <a:buChar char="●"/>
              <a:defRPr/>
            </a:lvl7pPr>
            <a:lvl8pPr indent="-342900" lvl="7" marL="3657600" algn="ctr">
              <a:spcBef>
                <a:spcPts val="2000"/>
              </a:spcBef>
              <a:spcAft>
                <a:spcPts val="0"/>
              </a:spcAft>
              <a:buSzPts val="1800"/>
              <a:buChar char="○"/>
              <a:defRPr/>
            </a:lvl8pPr>
            <a:lvl9pPr indent="-342900" lvl="8" marL="4114800" algn="ctr">
              <a:spcBef>
                <a:spcPts val="2000"/>
              </a:spcBef>
              <a:spcAft>
                <a:spcPts val="2000"/>
              </a:spcAft>
              <a:buSzPts val="1800"/>
              <a:buChar char="■"/>
              <a:defRPr/>
            </a:lvl9pPr>
          </a:lstStyle>
          <a:p/>
        </p:txBody>
      </p:sp>
      <p:sp>
        <p:nvSpPr>
          <p:cNvPr id="47" name="Google Shape;47;p1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7705" y="4471058"/>
            <a:ext cx="7044600" cy="1749900"/>
          </a:xfrm>
          <a:prstGeom prst="rect">
            <a:avLst/>
          </a:prstGeom>
        </p:spPr>
        <p:txBody>
          <a:bodyPr anchorCtr="0" anchor="ctr" bIns="116050" lIns="116050" spcFirstLastPara="1" rIns="116050" wrap="square" tIns="116050">
            <a:noAutofit/>
          </a:bodyPr>
          <a:lstStyle>
            <a:lvl1pPr lvl="0" algn="ctr">
              <a:spcBef>
                <a:spcPts val="0"/>
              </a:spcBef>
              <a:spcAft>
                <a:spcPts val="0"/>
              </a:spcAft>
              <a:buSzPts val="4600"/>
              <a:buNone/>
              <a:defRPr sz="4600"/>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p:txBody>
      </p:sp>
      <p:sp>
        <p:nvSpPr>
          <p:cNvPr id="15" name="Google Shape;15;p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57705" y="925091"/>
            <a:ext cx="7044600" cy="11904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 name="Google Shape;18;p4"/>
          <p:cNvSpPr txBox="1"/>
          <p:nvPr>
            <p:ph idx="1" type="body"/>
          </p:nvPr>
        </p:nvSpPr>
        <p:spPr>
          <a:xfrm>
            <a:off x="257705" y="2395696"/>
            <a:ext cx="7044600" cy="7101600"/>
          </a:xfrm>
          <a:prstGeom prst="rect">
            <a:avLst/>
          </a:prstGeom>
        </p:spPr>
        <p:txBody>
          <a:bodyPr anchorCtr="0" anchor="t" bIns="116050" lIns="116050" spcFirstLastPara="1" rIns="116050" wrap="square" tIns="116050">
            <a:noAutofit/>
          </a:bodyPr>
          <a:lstStyle>
            <a:lvl1pPr indent="-374650" lvl="0" marL="457200">
              <a:spcBef>
                <a:spcPts val="0"/>
              </a:spcBef>
              <a:spcAft>
                <a:spcPts val="0"/>
              </a:spcAft>
              <a:buSzPts val="2300"/>
              <a:buChar char="●"/>
              <a:defRPr/>
            </a:lvl1pPr>
            <a:lvl2pPr indent="-342900" lvl="1" marL="914400">
              <a:spcBef>
                <a:spcPts val="2000"/>
              </a:spcBef>
              <a:spcAft>
                <a:spcPts val="0"/>
              </a:spcAft>
              <a:buSzPts val="1800"/>
              <a:buChar char="○"/>
              <a:defRPr/>
            </a:lvl2pPr>
            <a:lvl3pPr indent="-342900" lvl="2" marL="1371600">
              <a:spcBef>
                <a:spcPts val="2000"/>
              </a:spcBef>
              <a:spcAft>
                <a:spcPts val="0"/>
              </a:spcAft>
              <a:buSzPts val="1800"/>
              <a:buChar char="■"/>
              <a:defRPr/>
            </a:lvl3pPr>
            <a:lvl4pPr indent="-342900" lvl="3" marL="1828800">
              <a:spcBef>
                <a:spcPts val="2000"/>
              </a:spcBef>
              <a:spcAft>
                <a:spcPts val="0"/>
              </a:spcAft>
              <a:buSzPts val="1800"/>
              <a:buChar char="●"/>
              <a:defRPr/>
            </a:lvl4pPr>
            <a:lvl5pPr indent="-342900" lvl="4" marL="2286000">
              <a:spcBef>
                <a:spcPts val="2000"/>
              </a:spcBef>
              <a:spcAft>
                <a:spcPts val="0"/>
              </a:spcAft>
              <a:buSzPts val="1800"/>
              <a:buChar char="○"/>
              <a:defRPr/>
            </a:lvl5pPr>
            <a:lvl6pPr indent="-342900" lvl="5" marL="2743200">
              <a:spcBef>
                <a:spcPts val="2000"/>
              </a:spcBef>
              <a:spcAft>
                <a:spcPts val="0"/>
              </a:spcAft>
              <a:buSzPts val="1800"/>
              <a:buChar char="■"/>
              <a:defRPr/>
            </a:lvl6pPr>
            <a:lvl7pPr indent="-342900" lvl="6" marL="3200400">
              <a:spcBef>
                <a:spcPts val="2000"/>
              </a:spcBef>
              <a:spcAft>
                <a:spcPts val="0"/>
              </a:spcAft>
              <a:buSzPts val="1800"/>
              <a:buChar char="●"/>
              <a:defRPr/>
            </a:lvl7pPr>
            <a:lvl8pPr indent="-342900" lvl="7" marL="3657600">
              <a:spcBef>
                <a:spcPts val="2000"/>
              </a:spcBef>
              <a:spcAft>
                <a:spcPts val="0"/>
              </a:spcAft>
              <a:buSzPts val="1800"/>
              <a:buChar char="○"/>
              <a:defRPr/>
            </a:lvl8pPr>
            <a:lvl9pPr indent="-342900" lvl="8" marL="4114800">
              <a:spcBef>
                <a:spcPts val="2000"/>
              </a:spcBef>
              <a:spcAft>
                <a:spcPts val="2000"/>
              </a:spcAft>
              <a:buSzPts val="1800"/>
              <a:buChar char="■"/>
              <a:defRPr/>
            </a:lvl9pPr>
          </a:lstStyle>
          <a:p/>
        </p:txBody>
      </p:sp>
      <p:sp>
        <p:nvSpPr>
          <p:cNvPr id="19" name="Google Shape;19;p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57705" y="925091"/>
            <a:ext cx="7044600" cy="11904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2" name="Google Shape;22;p5"/>
          <p:cNvSpPr txBox="1"/>
          <p:nvPr>
            <p:ph idx="1" type="body"/>
          </p:nvPr>
        </p:nvSpPr>
        <p:spPr>
          <a:xfrm>
            <a:off x="257705" y="2395696"/>
            <a:ext cx="3306900" cy="7101600"/>
          </a:xfrm>
          <a:prstGeom prst="rect">
            <a:avLst/>
          </a:prstGeom>
        </p:spPr>
        <p:txBody>
          <a:bodyPr anchorCtr="0" anchor="t" bIns="116050" lIns="116050" spcFirstLastPara="1" rIns="116050" wrap="square" tIns="116050">
            <a:noAutofit/>
          </a:bodyPr>
          <a:lstStyle>
            <a:lvl1pPr indent="-342900" lvl="0" marL="457200">
              <a:spcBef>
                <a:spcPts val="0"/>
              </a:spcBef>
              <a:spcAft>
                <a:spcPts val="0"/>
              </a:spcAft>
              <a:buSzPts val="1800"/>
              <a:buChar char="●"/>
              <a:defRPr sz="18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3" name="Google Shape;23;p5"/>
          <p:cNvSpPr txBox="1"/>
          <p:nvPr>
            <p:ph idx="2" type="body"/>
          </p:nvPr>
        </p:nvSpPr>
        <p:spPr>
          <a:xfrm>
            <a:off x="3995291" y="2395696"/>
            <a:ext cx="3306900" cy="7101600"/>
          </a:xfrm>
          <a:prstGeom prst="rect">
            <a:avLst/>
          </a:prstGeom>
        </p:spPr>
        <p:txBody>
          <a:bodyPr anchorCtr="0" anchor="t" bIns="116050" lIns="116050" spcFirstLastPara="1" rIns="116050" wrap="square" tIns="116050">
            <a:noAutofit/>
          </a:bodyPr>
          <a:lstStyle>
            <a:lvl1pPr indent="-342900" lvl="0" marL="457200">
              <a:spcBef>
                <a:spcPts val="0"/>
              </a:spcBef>
              <a:spcAft>
                <a:spcPts val="0"/>
              </a:spcAft>
              <a:buSzPts val="1800"/>
              <a:buChar char="●"/>
              <a:defRPr sz="18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4" name="Google Shape;24;p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57705" y="925091"/>
            <a:ext cx="7044600" cy="11904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57705" y="1154948"/>
            <a:ext cx="2321700" cy="1570800"/>
          </a:xfrm>
          <a:prstGeom prst="rect">
            <a:avLst/>
          </a:prstGeom>
        </p:spPr>
        <p:txBody>
          <a:bodyPr anchorCtr="0" anchor="b" bIns="116050" lIns="116050" spcFirstLastPara="1" rIns="116050" wrap="square" tIns="11605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 name="Google Shape;30;p7"/>
          <p:cNvSpPr txBox="1"/>
          <p:nvPr>
            <p:ph idx="1" type="body"/>
          </p:nvPr>
        </p:nvSpPr>
        <p:spPr>
          <a:xfrm>
            <a:off x="257705" y="2888617"/>
            <a:ext cx="2321700" cy="6609000"/>
          </a:xfrm>
          <a:prstGeom prst="rect">
            <a:avLst/>
          </a:prstGeom>
        </p:spPr>
        <p:txBody>
          <a:bodyPr anchorCtr="0" anchor="t" bIns="116050" lIns="116050" spcFirstLastPara="1" rIns="116050" wrap="square" tIns="116050">
            <a:noAutofit/>
          </a:bodyPr>
          <a:lstStyle>
            <a:lvl1pPr indent="-323850" lvl="0" marL="457200">
              <a:spcBef>
                <a:spcPts val="0"/>
              </a:spcBef>
              <a:spcAft>
                <a:spcPts val="0"/>
              </a:spcAft>
              <a:buSzPts val="1500"/>
              <a:buChar char="●"/>
              <a:defRPr sz="15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31" name="Google Shape;31;p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05325" y="935745"/>
            <a:ext cx="5264700" cy="8503500"/>
          </a:xfrm>
          <a:prstGeom prst="rect">
            <a:avLst/>
          </a:prstGeom>
        </p:spPr>
        <p:txBody>
          <a:bodyPr anchorCtr="0" anchor="ctr" bIns="116050" lIns="116050" spcFirstLastPara="1" rIns="116050" wrap="square" tIns="116050">
            <a:noAutofit/>
          </a:bodyPr>
          <a:lstStyle>
            <a:lvl1pPr lvl="0">
              <a:spcBef>
                <a:spcPts val="0"/>
              </a:spcBef>
              <a:spcAft>
                <a:spcPts val="0"/>
              </a:spcAft>
              <a:buSzPts val="6100"/>
              <a:buNone/>
              <a:defRPr sz="6100"/>
            </a:lvl1pPr>
            <a:lvl2pPr lvl="1">
              <a:spcBef>
                <a:spcPts val="0"/>
              </a:spcBef>
              <a:spcAft>
                <a:spcPts val="0"/>
              </a:spcAft>
              <a:buSzPts val="6100"/>
              <a:buNone/>
              <a:defRPr sz="6100"/>
            </a:lvl2pPr>
            <a:lvl3pPr lvl="2">
              <a:spcBef>
                <a:spcPts val="0"/>
              </a:spcBef>
              <a:spcAft>
                <a:spcPts val="0"/>
              </a:spcAft>
              <a:buSzPts val="6100"/>
              <a:buNone/>
              <a:defRPr sz="6100"/>
            </a:lvl3pPr>
            <a:lvl4pPr lvl="3">
              <a:spcBef>
                <a:spcPts val="0"/>
              </a:spcBef>
              <a:spcAft>
                <a:spcPts val="0"/>
              </a:spcAft>
              <a:buSzPts val="6100"/>
              <a:buNone/>
              <a:defRPr sz="6100"/>
            </a:lvl4pPr>
            <a:lvl5pPr lvl="4">
              <a:spcBef>
                <a:spcPts val="0"/>
              </a:spcBef>
              <a:spcAft>
                <a:spcPts val="0"/>
              </a:spcAft>
              <a:buSzPts val="6100"/>
              <a:buNone/>
              <a:defRPr sz="6100"/>
            </a:lvl5pPr>
            <a:lvl6pPr lvl="5">
              <a:spcBef>
                <a:spcPts val="0"/>
              </a:spcBef>
              <a:spcAft>
                <a:spcPts val="0"/>
              </a:spcAft>
              <a:buSzPts val="6100"/>
              <a:buNone/>
              <a:defRPr sz="6100"/>
            </a:lvl6pPr>
            <a:lvl7pPr lvl="6">
              <a:spcBef>
                <a:spcPts val="0"/>
              </a:spcBef>
              <a:spcAft>
                <a:spcPts val="0"/>
              </a:spcAft>
              <a:buSzPts val="6100"/>
              <a:buNone/>
              <a:defRPr sz="6100"/>
            </a:lvl7pPr>
            <a:lvl8pPr lvl="7">
              <a:spcBef>
                <a:spcPts val="0"/>
              </a:spcBef>
              <a:spcAft>
                <a:spcPts val="0"/>
              </a:spcAft>
              <a:buSzPts val="6100"/>
              <a:buNone/>
              <a:defRPr sz="6100"/>
            </a:lvl8pPr>
            <a:lvl9pPr lvl="8">
              <a:spcBef>
                <a:spcPts val="0"/>
              </a:spcBef>
              <a:spcAft>
                <a:spcPts val="0"/>
              </a:spcAft>
              <a:buSzPts val="6100"/>
              <a:buNone/>
              <a:defRPr sz="6100"/>
            </a:lvl9pPr>
          </a:lstStyle>
          <a:p/>
        </p:txBody>
      </p:sp>
      <p:sp>
        <p:nvSpPr>
          <p:cNvPr id="34" name="Google Shape;34;p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9508" y="2563450"/>
            <a:ext cx="3344400" cy="30813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38" name="Google Shape;38;p9"/>
          <p:cNvSpPr txBox="1"/>
          <p:nvPr>
            <p:ph idx="1" type="subTitle"/>
          </p:nvPr>
        </p:nvSpPr>
        <p:spPr>
          <a:xfrm>
            <a:off x="219508" y="5826865"/>
            <a:ext cx="3344400" cy="2567400"/>
          </a:xfrm>
          <a:prstGeom prst="rect">
            <a:avLst/>
          </a:prstGeom>
        </p:spPr>
        <p:txBody>
          <a:bodyPr anchorCtr="0" anchor="t" bIns="116050" lIns="116050" spcFirstLastPara="1" rIns="116050" wrap="square" tIns="11605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39" name="Google Shape;39;p9"/>
          <p:cNvSpPr txBox="1"/>
          <p:nvPr>
            <p:ph idx="2" type="body"/>
          </p:nvPr>
        </p:nvSpPr>
        <p:spPr>
          <a:xfrm>
            <a:off x="4083839" y="1505164"/>
            <a:ext cx="3172200" cy="7681200"/>
          </a:xfrm>
          <a:prstGeom prst="rect">
            <a:avLst/>
          </a:prstGeom>
        </p:spPr>
        <p:txBody>
          <a:bodyPr anchorCtr="0" anchor="ctr" bIns="116050" lIns="116050" spcFirstLastPara="1" rIns="116050" wrap="square" tIns="116050">
            <a:noAutofit/>
          </a:bodyPr>
          <a:lstStyle>
            <a:lvl1pPr indent="-374650" lvl="0" marL="457200">
              <a:spcBef>
                <a:spcPts val="0"/>
              </a:spcBef>
              <a:spcAft>
                <a:spcPts val="0"/>
              </a:spcAft>
              <a:buSzPts val="2300"/>
              <a:buChar char="●"/>
              <a:defRPr/>
            </a:lvl1pPr>
            <a:lvl2pPr indent="-342900" lvl="1" marL="914400">
              <a:spcBef>
                <a:spcPts val="2000"/>
              </a:spcBef>
              <a:spcAft>
                <a:spcPts val="0"/>
              </a:spcAft>
              <a:buSzPts val="1800"/>
              <a:buChar char="○"/>
              <a:defRPr/>
            </a:lvl2pPr>
            <a:lvl3pPr indent="-342900" lvl="2" marL="1371600">
              <a:spcBef>
                <a:spcPts val="2000"/>
              </a:spcBef>
              <a:spcAft>
                <a:spcPts val="0"/>
              </a:spcAft>
              <a:buSzPts val="1800"/>
              <a:buChar char="■"/>
              <a:defRPr/>
            </a:lvl3pPr>
            <a:lvl4pPr indent="-342900" lvl="3" marL="1828800">
              <a:spcBef>
                <a:spcPts val="2000"/>
              </a:spcBef>
              <a:spcAft>
                <a:spcPts val="0"/>
              </a:spcAft>
              <a:buSzPts val="1800"/>
              <a:buChar char="●"/>
              <a:defRPr/>
            </a:lvl4pPr>
            <a:lvl5pPr indent="-342900" lvl="4" marL="2286000">
              <a:spcBef>
                <a:spcPts val="2000"/>
              </a:spcBef>
              <a:spcAft>
                <a:spcPts val="0"/>
              </a:spcAft>
              <a:buSzPts val="1800"/>
              <a:buChar char="○"/>
              <a:defRPr/>
            </a:lvl5pPr>
            <a:lvl6pPr indent="-342900" lvl="5" marL="2743200">
              <a:spcBef>
                <a:spcPts val="2000"/>
              </a:spcBef>
              <a:spcAft>
                <a:spcPts val="0"/>
              </a:spcAft>
              <a:buSzPts val="1800"/>
              <a:buChar char="■"/>
              <a:defRPr/>
            </a:lvl6pPr>
            <a:lvl7pPr indent="-342900" lvl="6" marL="3200400">
              <a:spcBef>
                <a:spcPts val="2000"/>
              </a:spcBef>
              <a:spcAft>
                <a:spcPts val="0"/>
              </a:spcAft>
              <a:buSzPts val="1800"/>
              <a:buChar char="●"/>
              <a:defRPr/>
            </a:lvl7pPr>
            <a:lvl8pPr indent="-342900" lvl="7" marL="3657600">
              <a:spcBef>
                <a:spcPts val="2000"/>
              </a:spcBef>
              <a:spcAft>
                <a:spcPts val="0"/>
              </a:spcAft>
              <a:buSzPts val="1800"/>
              <a:buChar char="○"/>
              <a:defRPr/>
            </a:lvl8pPr>
            <a:lvl9pPr indent="-342900" lvl="8" marL="4114800">
              <a:spcBef>
                <a:spcPts val="2000"/>
              </a:spcBef>
              <a:spcAft>
                <a:spcPts val="2000"/>
              </a:spcAft>
              <a:buSzPts val="1800"/>
              <a:buChar char="■"/>
              <a:defRPr/>
            </a:lvl9pPr>
          </a:lstStyle>
          <a:p/>
        </p:txBody>
      </p:sp>
      <p:sp>
        <p:nvSpPr>
          <p:cNvPr id="40" name="Google Shape;40;p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57705" y="8794266"/>
            <a:ext cx="4959600" cy="1257900"/>
          </a:xfrm>
          <a:prstGeom prst="rect">
            <a:avLst/>
          </a:prstGeom>
        </p:spPr>
        <p:txBody>
          <a:bodyPr anchorCtr="0" anchor="ctr" bIns="116050" lIns="116050" spcFirstLastPara="1" rIns="116050" wrap="square" tIns="116050">
            <a:noAutofit/>
          </a:bodyPr>
          <a:lstStyle>
            <a:lvl1pPr indent="-228600" lvl="0" marL="457200">
              <a:lnSpc>
                <a:spcPct val="100000"/>
              </a:lnSpc>
              <a:spcBef>
                <a:spcPts val="0"/>
              </a:spcBef>
              <a:spcAft>
                <a:spcPts val="0"/>
              </a:spcAft>
              <a:buSzPts val="2300"/>
              <a:buNone/>
              <a:defRPr/>
            </a:lvl1pPr>
          </a:lstStyle>
          <a:p/>
        </p:txBody>
      </p:sp>
      <p:sp>
        <p:nvSpPr>
          <p:cNvPr id="43" name="Google Shape;43;p1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25091"/>
            <a:ext cx="7044600" cy="1190400"/>
          </a:xfrm>
          <a:prstGeom prst="rect">
            <a:avLst/>
          </a:prstGeom>
          <a:noFill/>
          <a:ln>
            <a:noFill/>
          </a:ln>
        </p:spPr>
        <p:txBody>
          <a:bodyPr anchorCtr="0" anchor="t" bIns="116050" lIns="116050" spcFirstLastPara="1" rIns="116050" wrap="square" tIns="116050">
            <a:noAutofit/>
          </a:bodyPr>
          <a:lstStyle>
            <a:lvl1pPr lvl="0">
              <a:spcBef>
                <a:spcPts val="0"/>
              </a:spcBef>
              <a:spcAft>
                <a:spcPts val="0"/>
              </a:spcAft>
              <a:buClr>
                <a:schemeClr val="dk1"/>
              </a:buClr>
              <a:buSzPts val="3600"/>
              <a:buNone/>
              <a:defRPr sz="3600">
                <a:solidFill>
                  <a:schemeClr val="dk1"/>
                </a:solidFill>
              </a:defRPr>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7" name="Google Shape;7;p1"/>
          <p:cNvSpPr txBox="1"/>
          <p:nvPr>
            <p:ph idx="1" type="body"/>
          </p:nvPr>
        </p:nvSpPr>
        <p:spPr>
          <a:xfrm>
            <a:off x="257705" y="2395696"/>
            <a:ext cx="7044600" cy="7101600"/>
          </a:xfrm>
          <a:prstGeom prst="rect">
            <a:avLst/>
          </a:prstGeom>
          <a:noFill/>
          <a:ln>
            <a:noFill/>
          </a:ln>
        </p:spPr>
        <p:txBody>
          <a:bodyPr anchorCtr="0" anchor="t" bIns="116050" lIns="116050" spcFirstLastPara="1" rIns="116050" wrap="square" tIns="116050">
            <a:noAutofit/>
          </a:bodyPr>
          <a:lstStyle>
            <a:lvl1pPr indent="-374650" lvl="0" marL="457200">
              <a:lnSpc>
                <a:spcPct val="115000"/>
              </a:lnSpc>
              <a:spcBef>
                <a:spcPts val="0"/>
              </a:spcBef>
              <a:spcAft>
                <a:spcPts val="0"/>
              </a:spcAft>
              <a:buClr>
                <a:schemeClr val="dk2"/>
              </a:buClr>
              <a:buSzPts val="2300"/>
              <a:buChar char="●"/>
              <a:defRPr sz="2300">
                <a:solidFill>
                  <a:schemeClr val="dk2"/>
                </a:solidFill>
              </a:defRPr>
            </a:lvl1pPr>
            <a:lvl2pPr indent="-342900" lvl="1" marL="914400">
              <a:lnSpc>
                <a:spcPct val="115000"/>
              </a:lnSpc>
              <a:spcBef>
                <a:spcPts val="2000"/>
              </a:spcBef>
              <a:spcAft>
                <a:spcPts val="0"/>
              </a:spcAft>
              <a:buClr>
                <a:schemeClr val="dk2"/>
              </a:buClr>
              <a:buSzPts val="1800"/>
              <a:buChar char="○"/>
              <a:defRPr sz="1800">
                <a:solidFill>
                  <a:schemeClr val="dk2"/>
                </a:solidFill>
              </a:defRPr>
            </a:lvl2pPr>
            <a:lvl3pPr indent="-342900" lvl="2" marL="1371600">
              <a:lnSpc>
                <a:spcPct val="115000"/>
              </a:lnSpc>
              <a:spcBef>
                <a:spcPts val="2000"/>
              </a:spcBef>
              <a:spcAft>
                <a:spcPts val="0"/>
              </a:spcAft>
              <a:buClr>
                <a:schemeClr val="dk2"/>
              </a:buClr>
              <a:buSzPts val="1800"/>
              <a:buChar char="■"/>
              <a:defRPr sz="1800">
                <a:solidFill>
                  <a:schemeClr val="dk2"/>
                </a:solidFill>
              </a:defRPr>
            </a:lvl3pPr>
            <a:lvl4pPr indent="-342900" lvl="3" marL="1828800">
              <a:lnSpc>
                <a:spcPct val="115000"/>
              </a:lnSpc>
              <a:spcBef>
                <a:spcPts val="2000"/>
              </a:spcBef>
              <a:spcAft>
                <a:spcPts val="0"/>
              </a:spcAft>
              <a:buClr>
                <a:schemeClr val="dk2"/>
              </a:buClr>
              <a:buSzPts val="1800"/>
              <a:buChar char="●"/>
              <a:defRPr sz="1800">
                <a:solidFill>
                  <a:schemeClr val="dk2"/>
                </a:solidFill>
              </a:defRPr>
            </a:lvl4pPr>
            <a:lvl5pPr indent="-342900" lvl="4" marL="2286000">
              <a:lnSpc>
                <a:spcPct val="115000"/>
              </a:lnSpc>
              <a:spcBef>
                <a:spcPts val="2000"/>
              </a:spcBef>
              <a:spcAft>
                <a:spcPts val="0"/>
              </a:spcAft>
              <a:buClr>
                <a:schemeClr val="dk2"/>
              </a:buClr>
              <a:buSzPts val="1800"/>
              <a:buChar char="○"/>
              <a:defRPr sz="1800">
                <a:solidFill>
                  <a:schemeClr val="dk2"/>
                </a:solidFill>
              </a:defRPr>
            </a:lvl5pPr>
            <a:lvl6pPr indent="-342900" lvl="5" marL="2743200">
              <a:lnSpc>
                <a:spcPct val="115000"/>
              </a:lnSpc>
              <a:spcBef>
                <a:spcPts val="2000"/>
              </a:spcBef>
              <a:spcAft>
                <a:spcPts val="0"/>
              </a:spcAft>
              <a:buClr>
                <a:schemeClr val="dk2"/>
              </a:buClr>
              <a:buSzPts val="1800"/>
              <a:buChar char="■"/>
              <a:defRPr sz="1800">
                <a:solidFill>
                  <a:schemeClr val="dk2"/>
                </a:solidFill>
              </a:defRPr>
            </a:lvl6pPr>
            <a:lvl7pPr indent="-342900" lvl="6" marL="3200400">
              <a:lnSpc>
                <a:spcPct val="115000"/>
              </a:lnSpc>
              <a:spcBef>
                <a:spcPts val="2000"/>
              </a:spcBef>
              <a:spcAft>
                <a:spcPts val="0"/>
              </a:spcAft>
              <a:buClr>
                <a:schemeClr val="dk2"/>
              </a:buClr>
              <a:buSzPts val="1800"/>
              <a:buChar char="●"/>
              <a:defRPr sz="1800">
                <a:solidFill>
                  <a:schemeClr val="dk2"/>
                </a:solidFill>
              </a:defRPr>
            </a:lvl7pPr>
            <a:lvl8pPr indent="-342900" lvl="7" marL="3657600">
              <a:lnSpc>
                <a:spcPct val="115000"/>
              </a:lnSpc>
              <a:spcBef>
                <a:spcPts val="2000"/>
              </a:spcBef>
              <a:spcAft>
                <a:spcPts val="0"/>
              </a:spcAft>
              <a:buClr>
                <a:schemeClr val="dk2"/>
              </a:buClr>
              <a:buSzPts val="1800"/>
              <a:buChar char="○"/>
              <a:defRPr sz="1800">
                <a:solidFill>
                  <a:schemeClr val="dk2"/>
                </a:solidFill>
              </a:defRPr>
            </a:lvl8pPr>
            <a:lvl9pPr indent="-342900" lvl="8" marL="4114800">
              <a:lnSpc>
                <a:spcPct val="115000"/>
              </a:lnSpc>
              <a:spcBef>
                <a:spcPts val="2000"/>
              </a:spcBef>
              <a:spcAft>
                <a:spcPts val="2000"/>
              </a:spcAft>
              <a:buClr>
                <a:schemeClr val="dk2"/>
              </a:buClr>
              <a:buSzPts val="1800"/>
              <a:buChar char="■"/>
              <a:defRPr sz="1800">
                <a:solidFill>
                  <a:schemeClr val="dk2"/>
                </a:solidFill>
              </a:defRPr>
            </a:lvl9pPr>
          </a:lstStyle>
          <a:p/>
        </p:txBody>
      </p:sp>
      <p:sp>
        <p:nvSpPr>
          <p:cNvPr id="8" name="Google Shape;8;p1"/>
          <p:cNvSpPr txBox="1"/>
          <p:nvPr>
            <p:ph idx="12" type="sldNum"/>
          </p:nvPr>
        </p:nvSpPr>
        <p:spPr>
          <a:xfrm>
            <a:off x="7004788" y="9693616"/>
            <a:ext cx="453600" cy="818100"/>
          </a:xfrm>
          <a:prstGeom prst="rect">
            <a:avLst/>
          </a:prstGeom>
          <a:noFill/>
          <a:ln>
            <a:noFill/>
          </a:ln>
        </p:spPr>
        <p:txBody>
          <a:bodyPr anchorCtr="0" anchor="ctr" bIns="116050" lIns="116050" spcFirstLastPara="1" rIns="116050" wrap="square" tIns="11605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hyperlink" Target="https://drive.google.com/file/d/1wqS1WWPZqXdVdjAs0srS14grnzCgsYjK/view?usp=sharing" TargetMode="External"/><Relationship Id="rId5" Type="http://schemas.openxmlformats.org/officeDocument/2006/relationships/image" Target="../media/image7.png"/><Relationship Id="rId6" Type="http://schemas.openxmlformats.org/officeDocument/2006/relationships/hyperlink" Target="https://drive.google.com/file/d/1CEePUGSu9xecYHopU1DKjGCepVL_OS47/view?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hyperlink" Target="https://drive.google.com/file/d/1kfZrJh-bfuIv7YLD6K4e0P1_NNskm1ec/view?usp=sharing" TargetMode="External"/><Relationship Id="rId5" Type="http://schemas.openxmlformats.org/officeDocument/2006/relationships/image" Target="../media/image14.png"/><Relationship Id="rId6" Type="http://schemas.openxmlformats.org/officeDocument/2006/relationships/hyperlink" Target="https://drive.google.com/file/d/1sbukhH3Pmpztw8dAH9dDH9uG09bCCAp5/view?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hyperlink" Target="https://drive.google.com/file/d/1sbukhH3Pmpztw8dAH9dDH9uG09bCCAp5/view?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hyperlink" Target="https://drive.google.com/file/d/1V-ZA2Qqp5sN4aHjr_jSU2v2R7W5AuvGa/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hyperlink" Target="https://drive.google.com/file/d/1onGJYg2-DDnUm8DFui7s0lHqNO5DJqAS/view?usp=sharing" TargetMode="External"/><Relationship Id="rId5" Type="http://schemas.openxmlformats.org/officeDocument/2006/relationships/image" Target="../media/image12.png"/><Relationship Id="rId6" Type="http://schemas.openxmlformats.org/officeDocument/2006/relationships/hyperlink" Target="https://drive.google.com/file/d/19DEkHuF4lPyH6VfIhaNqRKPALCc775C3/view?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systemonitora.github.io/"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drive.google.com/file/d/1jzUAfLehlORUwDdvQX8bvMSJE-DLRwBC/view?usp=sharing" TargetMode="External"/><Relationship Id="rId4" Type="http://schemas.openxmlformats.org/officeDocument/2006/relationships/image" Target="../media/image37.png"/><Relationship Id="rId5" Type="http://schemas.openxmlformats.org/officeDocument/2006/relationships/image" Target="../media/image52.png"/><Relationship Id="rId6"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hyperlink" Target="https://drive.google.com/file/d/1Fh9pxEbRHyShB8z0KUjXeUhBAhXQBxIY/view?usp=sharing" TargetMode="External"/><Relationship Id="rId5"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32.png"/><Relationship Id="rId9" Type="http://schemas.openxmlformats.org/officeDocument/2006/relationships/image" Target="../media/image73.png"/><Relationship Id="rId5" Type="http://schemas.openxmlformats.org/officeDocument/2006/relationships/image" Target="../media/image2.png"/><Relationship Id="rId6" Type="http://schemas.openxmlformats.org/officeDocument/2006/relationships/image" Target="../media/image61.png"/><Relationship Id="rId7" Type="http://schemas.openxmlformats.org/officeDocument/2006/relationships/image" Target="../media/image28.png"/><Relationship Id="rId8"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hyperlink" Target="https://drive.google.com/file/d/1Apy_icogqfU58TPqhVSduF_xwSe4vU9f/view?usp=sharing" TargetMode="External"/><Relationship Id="rId7"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49.png"/><Relationship Id="rId7"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47.png"/><Relationship Id="rId5"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3.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1.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hyperlink" Target="https://drive.google.com/file/d/1ZxHxAaL9boK6U6aTAY81dBBALY2dhV86/view?usp=shari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8.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2.png"/><Relationship Id="rId4" Type="http://schemas.openxmlformats.org/officeDocument/2006/relationships/image" Target="../media/image70.png"/><Relationship Id="rId5"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s://drive.google.com/drive/folders/1S8grPk1KL2S1eCNpMcpsrld2GXuhxdJ6?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6977027" y="9729737"/>
            <a:ext cx="476400" cy="8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solidFill>
                  <a:srgbClr val="595959"/>
                </a:solidFill>
              </a:rPr>
              <a:t>     1</a:t>
            </a:r>
            <a:endParaRPr sz="1000">
              <a:solidFill>
                <a:srgbClr val="595959"/>
              </a:solidFill>
              <a:latin typeface="Montserrat"/>
              <a:ea typeface="Montserrat"/>
              <a:cs typeface="Montserrat"/>
              <a:sym typeface="Montserrat"/>
            </a:endParaRPr>
          </a:p>
        </p:txBody>
      </p:sp>
      <p:sp>
        <p:nvSpPr>
          <p:cNvPr id="55" name="Google Shape;55;p13"/>
          <p:cNvSpPr/>
          <p:nvPr/>
        </p:nvSpPr>
        <p:spPr>
          <a:xfrm>
            <a:off x="5670000" y="8816614"/>
            <a:ext cx="1890000" cy="1890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670000" y="6926614"/>
            <a:ext cx="1890000" cy="1890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5670000" y="5076960"/>
            <a:ext cx="1890000" cy="1890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670000" y="3186960"/>
            <a:ext cx="1890000" cy="1890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5087027" y="9709564"/>
            <a:ext cx="476400" cy="8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solidFill>
                  <a:srgbClr val="595959"/>
                </a:solidFill>
              </a:rPr>
              <a:t>     1</a:t>
            </a:r>
            <a:endParaRPr sz="1000">
              <a:solidFill>
                <a:srgbClr val="595959"/>
              </a:solidFill>
              <a:latin typeface="Montserrat"/>
              <a:ea typeface="Montserrat"/>
              <a:cs typeface="Montserrat"/>
              <a:sym typeface="Montserrat"/>
            </a:endParaRPr>
          </a:p>
        </p:txBody>
      </p:sp>
      <p:sp>
        <p:nvSpPr>
          <p:cNvPr id="60" name="Google Shape;60;p13"/>
          <p:cNvSpPr/>
          <p:nvPr/>
        </p:nvSpPr>
        <p:spPr>
          <a:xfrm>
            <a:off x="3780000" y="8816614"/>
            <a:ext cx="1890000" cy="1890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3780000" y="6926614"/>
            <a:ext cx="1890000" cy="1890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3780000" y="5076960"/>
            <a:ext cx="1890000" cy="1890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1890000" y="8816614"/>
            <a:ext cx="1890000" cy="1890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1890000" y="6926614"/>
            <a:ext cx="1890000" cy="1890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nvSpPr>
        <p:spPr>
          <a:xfrm>
            <a:off x="1307027" y="9709564"/>
            <a:ext cx="476400" cy="8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solidFill>
                  <a:srgbClr val="595959"/>
                </a:solidFill>
              </a:rPr>
              <a:t>     1</a:t>
            </a:r>
            <a:endParaRPr sz="1000">
              <a:solidFill>
                <a:srgbClr val="595959"/>
              </a:solidFill>
              <a:latin typeface="Montserrat"/>
              <a:ea typeface="Montserrat"/>
              <a:cs typeface="Montserrat"/>
              <a:sym typeface="Montserrat"/>
            </a:endParaRPr>
          </a:p>
        </p:txBody>
      </p:sp>
      <p:sp>
        <p:nvSpPr>
          <p:cNvPr id="66" name="Google Shape;66;p13"/>
          <p:cNvSpPr/>
          <p:nvPr/>
        </p:nvSpPr>
        <p:spPr>
          <a:xfrm>
            <a:off x="0" y="8816614"/>
            <a:ext cx="1890000" cy="1890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720000" y="2069825"/>
            <a:ext cx="5918400" cy="22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6800">
                <a:solidFill>
                  <a:srgbClr val="191769"/>
                </a:solidFill>
                <a:latin typeface="Montserrat"/>
                <a:ea typeface="Montserrat"/>
                <a:cs typeface="Montserrat"/>
                <a:sym typeface="Montserrat"/>
              </a:rPr>
              <a:t>STATUS REPORT 3</a:t>
            </a:r>
            <a:endParaRPr b="1" sz="4400">
              <a:solidFill>
                <a:srgbClr val="191769"/>
              </a:solidFill>
              <a:latin typeface="Montserrat"/>
              <a:ea typeface="Montserrat"/>
              <a:cs typeface="Montserrat"/>
              <a:sym typeface="Montserrat"/>
            </a:endParaRPr>
          </a:p>
        </p:txBody>
      </p:sp>
      <p:sp>
        <p:nvSpPr>
          <p:cNvPr id="68" name="Google Shape;68;p13"/>
          <p:cNvSpPr txBox="1"/>
          <p:nvPr/>
        </p:nvSpPr>
        <p:spPr>
          <a:xfrm>
            <a:off x="1190700" y="720000"/>
            <a:ext cx="51786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CESAR School</a:t>
            </a:r>
            <a:endParaRPr b="1" sz="1200">
              <a:solidFill>
                <a:srgbClr val="191769"/>
              </a:solidFill>
              <a:latin typeface="Montserrat"/>
              <a:ea typeface="Montserrat"/>
              <a:cs typeface="Montserrat"/>
              <a:sym typeface="Montserrat"/>
            </a:endParaRPr>
          </a:p>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 Ciência da Computação e Design </a:t>
            </a:r>
            <a:endParaRPr b="1" sz="1200">
              <a:solidFill>
                <a:srgbClr val="191769"/>
              </a:solidFill>
              <a:latin typeface="Montserrat"/>
              <a:ea typeface="Montserrat"/>
              <a:cs typeface="Montserrat"/>
              <a:sym typeface="Montserrat"/>
            </a:endParaRPr>
          </a:p>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Projeto 2 | 2020.2</a:t>
            </a:r>
            <a:endParaRPr b="1" sz="1200">
              <a:solidFill>
                <a:srgbClr val="191769"/>
              </a:solidFill>
              <a:latin typeface="Montserrat"/>
              <a:ea typeface="Montserrat"/>
              <a:cs typeface="Montserrat"/>
              <a:sym typeface="Montserrat"/>
            </a:endParaRPr>
          </a:p>
        </p:txBody>
      </p:sp>
      <p:sp>
        <p:nvSpPr>
          <p:cNvPr id="69" name="Google Shape;69;p13"/>
          <p:cNvSpPr txBox="1"/>
          <p:nvPr/>
        </p:nvSpPr>
        <p:spPr>
          <a:xfrm>
            <a:off x="720000" y="4273600"/>
            <a:ext cx="2959200" cy="20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800">
                <a:solidFill>
                  <a:srgbClr val="191769"/>
                </a:solidFill>
                <a:latin typeface="Montserrat"/>
                <a:ea typeface="Montserrat"/>
                <a:cs typeface="Montserrat"/>
                <a:sym typeface="Montserrat"/>
              </a:rPr>
              <a:t>EQUIPE CONTROL F</a:t>
            </a:r>
            <a:endParaRPr b="1" sz="18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b="1" sz="18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1600">
                <a:solidFill>
                  <a:srgbClr val="191769"/>
                </a:solidFill>
                <a:latin typeface="Montserrat"/>
                <a:ea typeface="Montserrat"/>
                <a:cs typeface="Montserrat"/>
                <a:sym typeface="Montserrat"/>
              </a:rPr>
              <a:t>“O descontrole da qualidade </a:t>
            </a:r>
            <a:endParaRPr b="1" sz="16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1600">
                <a:solidFill>
                  <a:srgbClr val="191769"/>
                </a:solidFill>
                <a:latin typeface="Montserrat"/>
                <a:ea typeface="Montserrat"/>
                <a:cs typeface="Montserrat"/>
                <a:sym typeface="Montserrat"/>
              </a:rPr>
              <a:t>e durabilidade dos alimentos em casa”</a:t>
            </a:r>
            <a:endParaRPr b="1" sz="16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b="1" sz="1800">
              <a:solidFill>
                <a:srgbClr val="191769"/>
              </a:solidFill>
              <a:latin typeface="Montserrat"/>
              <a:ea typeface="Montserrat"/>
              <a:cs typeface="Montserrat"/>
              <a:sym typeface="Montserrat"/>
            </a:endParaRPr>
          </a:p>
        </p:txBody>
      </p:sp>
      <p:sp>
        <p:nvSpPr>
          <p:cNvPr id="70" name="Google Shape;70;p1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172" name="Shape 172"/>
        <p:cNvGrpSpPr/>
        <p:nvPr/>
      </p:nvGrpSpPr>
      <p:grpSpPr>
        <a:xfrm>
          <a:off x="0" y="0"/>
          <a:ext cx="0" cy="0"/>
          <a:chOff x="0" y="0"/>
          <a:chExt cx="0" cy="0"/>
        </a:xfrm>
      </p:grpSpPr>
      <p:sp>
        <p:nvSpPr>
          <p:cNvPr id="173" name="Google Shape;173;p2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174" name="Google Shape;174;p22"/>
          <p:cNvSpPr txBox="1"/>
          <p:nvPr/>
        </p:nvSpPr>
        <p:spPr>
          <a:xfrm>
            <a:off x="708300" y="720000"/>
            <a:ext cx="6143400" cy="5205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 justificativa de tais escolhas foi por acreditar ser um perfil que será mais impactado pela solução que o sistema proposto se dedica a atender. A seguir, a definição do perfil da amostra:</a:t>
            </a:r>
            <a:endParaRPr sz="1200">
              <a:solidFill>
                <a:srgbClr val="FFFFFF"/>
              </a:solidFill>
              <a:latin typeface="Montserrat"/>
              <a:ea typeface="Montserrat"/>
              <a:cs typeface="Montserrat"/>
              <a:sym typeface="Montserrat"/>
            </a:endParaRPr>
          </a:p>
          <a:p>
            <a:pPr indent="457200" lvl="0" marL="0" rtl="0" algn="ctr">
              <a:lnSpc>
                <a:spcPct val="115000"/>
              </a:lnSpc>
              <a:spcBef>
                <a:spcPts val="0"/>
              </a:spcBef>
              <a:spcAft>
                <a:spcPts val="0"/>
              </a:spcAft>
              <a:buNone/>
            </a:pPr>
            <a:r>
              <a:rPr b="1" lang="pt-BR" sz="1000">
                <a:solidFill>
                  <a:srgbClr val="FFFFFF"/>
                </a:solidFill>
                <a:latin typeface="Montserrat"/>
                <a:ea typeface="Montserrat"/>
                <a:cs typeface="Montserrat"/>
                <a:sym typeface="Montserrat"/>
              </a:rPr>
              <a:t>Pessoas de qualquer gênero, qualquer faixa etária, qualquer perfil social, de perfil econômico de classe média e que sofrem do problema do desperdício de alimentos devido ao descontrole da qualidade e durabilidade dos mesmos.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Após tais definições, foi iniciada a busca por pessoas conhecidas que se encaixassem no perfil, a meta inicial era de conseguir contactar 10 indivíduos dentro do nosso perfil de amostra que estivessem dispostos a realizar o teste/validação pela internet e com horários disponíveis de acordo com nosso cronograma. Foram marcadas 5 sessões com pessoas conhecidas, amigos e parentes dos membros da equipe.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Posteriormente, foi planejado o conteúdo a ser apresentado a esse grupo de pessoas, usando como base a lista a seguir com os objetivos do teste/validação:</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Apresentar o processo de solução proposto;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Apresentar protótipo do artefato físico;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Apresentar protótipo navegável do aplicativo para smartphone;</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Pedir que o indivíduo realize algumas atividades de interação na interface do aplicativo;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Pedir o feedback do usuário sobre questões de elementos da interface, efetividade, eficiência e satisfação ao usar o sistema proposto.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Foi estabelecido que seria possível realizar duas rodadas de testes, uma com o nível médio de prototipação, com as produções que foram produzidas e apresentadas até o Status Report 2, e outra com o nível alto, após ajustes feitos após os feedbacks da primeira parte.</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178" name="Shape 178"/>
        <p:cNvGrpSpPr/>
        <p:nvPr/>
      </p:nvGrpSpPr>
      <p:grpSpPr>
        <a:xfrm>
          <a:off x="0" y="0"/>
          <a:ext cx="0" cy="0"/>
          <a:chOff x="0" y="0"/>
          <a:chExt cx="0" cy="0"/>
        </a:xfrm>
      </p:grpSpPr>
      <p:sp>
        <p:nvSpPr>
          <p:cNvPr id="179" name="Google Shape;179;p2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180" name="Google Shape;180;p23"/>
          <p:cNvSpPr txBox="1"/>
          <p:nvPr/>
        </p:nvSpPr>
        <p:spPr>
          <a:xfrm>
            <a:off x="708300" y="720000"/>
            <a:ext cx="6143400" cy="5205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Posteriormente, foi produzida as seguintes apresentações de slide a ser transmitida para o usuário participante do teste através de videochamada online do software Zoom. Nesse sentido, foi produzida uma apresentação para ser exibida aos usuários. Foi estruturada da seguinte forma:</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Apresentação do grupo;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Explicação do problema;</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Explicação de como o processo da solução funciona (apresentação do storyboard);</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Envio do link do Wireframe navegável;</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 envio de um formulário online para entender melhor o ponto de vista dos entrevistados.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 seguir, a captura de tela das apresentações da parte 1 e parte 2 dos testes e validações com os usuários, seguidas dos links.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pic>
        <p:nvPicPr>
          <p:cNvPr id="181" name="Google Shape;181;p23"/>
          <p:cNvPicPr preferRelativeResize="0"/>
          <p:nvPr/>
        </p:nvPicPr>
        <p:blipFill rotWithShape="1">
          <a:blip r:embed="rId3">
            <a:alphaModFix/>
          </a:blip>
          <a:srcRect b="4807" l="0" r="0" t="0"/>
          <a:stretch/>
        </p:blipFill>
        <p:spPr>
          <a:xfrm>
            <a:off x="1185125" y="3727325"/>
            <a:ext cx="4972400" cy="4175126"/>
          </a:xfrm>
          <a:prstGeom prst="rect">
            <a:avLst/>
          </a:prstGeom>
          <a:noFill/>
          <a:ln>
            <a:noFill/>
          </a:ln>
        </p:spPr>
      </p:pic>
      <p:sp>
        <p:nvSpPr>
          <p:cNvPr id="182" name="Google Shape;182;p23"/>
          <p:cNvSpPr txBox="1"/>
          <p:nvPr/>
        </p:nvSpPr>
        <p:spPr>
          <a:xfrm>
            <a:off x="708300" y="8054838"/>
            <a:ext cx="6143400" cy="8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100">
                <a:solidFill>
                  <a:srgbClr val="FFFFFF"/>
                </a:solidFill>
                <a:latin typeface="Montserrat"/>
                <a:ea typeface="Montserrat"/>
                <a:cs typeface="Montserrat"/>
                <a:sym typeface="Montserrat"/>
              </a:rPr>
              <a:t>Apresentação de slide da Parte 1 dos testes. Link: https://docs.google.com/presentation/d/1VVZ-yJeaPnq0MHjQy7IGv6BM6E7TP06IgHQR2nUkH4U/edit?usp=sharing</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186" name="Shape 186"/>
        <p:cNvGrpSpPr/>
        <p:nvPr/>
      </p:nvGrpSpPr>
      <p:grpSpPr>
        <a:xfrm>
          <a:off x="0" y="0"/>
          <a:ext cx="0" cy="0"/>
          <a:chOff x="0" y="0"/>
          <a:chExt cx="0" cy="0"/>
        </a:xfrm>
      </p:grpSpPr>
      <p:sp>
        <p:nvSpPr>
          <p:cNvPr id="187" name="Google Shape;187;p2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188" name="Google Shape;188;p24"/>
          <p:cNvPicPr preferRelativeResize="0"/>
          <p:nvPr/>
        </p:nvPicPr>
        <p:blipFill rotWithShape="1">
          <a:blip r:embed="rId3">
            <a:alphaModFix/>
          </a:blip>
          <a:srcRect b="4058" l="0" r="0" t="0"/>
          <a:stretch/>
        </p:blipFill>
        <p:spPr>
          <a:xfrm>
            <a:off x="1379475" y="720000"/>
            <a:ext cx="5059900" cy="4281949"/>
          </a:xfrm>
          <a:prstGeom prst="rect">
            <a:avLst/>
          </a:prstGeom>
          <a:noFill/>
          <a:ln>
            <a:noFill/>
          </a:ln>
        </p:spPr>
      </p:pic>
      <p:sp>
        <p:nvSpPr>
          <p:cNvPr id="189" name="Google Shape;189;p24"/>
          <p:cNvSpPr txBox="1"/>
          <p:nvPr/>
        </p:nvSpPr>
        <p:spPr>
          <a:xfrm>
            <a:off x="831750" y="5001950"/>
            <a:ext cx="5896500" cy="8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100">
                <a:solidFill>
                  <a:srgbClr val="FFFFFF"/>
                </a:solidFill>
                <a:latin typeface="Montserrat"/>
                <a:ea typeface="Montserrat"/>
                <a:cs typeface="Montserrat"/>
                <a:sym typeface="Montserrat"/>
              </a:rPr>
              <a:t>Apresentação de slide da Parte 2 dos testes. Link: https://docs.google.com/presentation/d/1q8Lw1ILxoaN_h8KPhmwPawkLKy8E3Gn0JTgfJ0c-7oA/edit?usp=sharing</a:t>
            </a:r>
            <a:endParaRPr>
              <a:solidFill>
                <a:srgbClr val="FFFFFF"/>
              </a:solidFill>
            </a:endParaRPr>
          </a:p>
        </p:txBody>
      </p:sp>
      <p:sp>
        <p:nvSpPr>
          <p:cNvPr id="190" name="Google Shape;190;p24"/>
          <p:cNvSpPr txBox="1"/>
          <p:nvPr/>
        </p:nvSpPr>
        <p:spPr>
          <a:xfrm>
            <a:off x="831750" y="5649000"/>
            <a:ext cx="6001500" cy="300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Para finalizar o teste, foi produzida um formulário online que seguia como base a Escala Numérica de Usabilidade, ou System Usability Scale (SUS), um dos mais conhecidos e simples métodos de averiguação do nível de usabilidade de um sistema. A seguir, as 10 perguntas básicas a serem respondidas dentro de uma escala de 1 a 5, sendo 1 como "Discordo completamente" e 5 como "Concordo Completamente":</a:t>
            </a:r>
            <a:endParaRPr sz="1200">
              <a:solidFill>
                <a:srgbClr val="FFFFFF"/>
              </a:solidFill>
              <a:latin typeface="Montserrat"/>
              <a:ea typeface="Montserrat"/>
              <a:cs typeface="Montserrat"/>
              <a:sym typeface="Montserrat"/>
            </a:endParaRPr>
          </a:p>
          <a:p>
            <a:pPr indent="-304800" lvl="0" marL="914400" rtl="0" algn="just">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Eu acho que gostaria de usar esse sistema com frequência.</a:t>
            </a:r>
            <a:endParaRPr sz="1200">
              <a:solidFill>
                <a:srgbClr val="FFFFFF"/>
              </a:solidFill>
              <a:latin typeface="Montserrat"/>
              <a:ea typeface="Montserrat"/>
              <a:cs typeface="Montserrat"/>
              <a:sym typeface="Montserrat"/>
            </a:endParaRPr>
          </a:p>
          <a:p>
            <a:pPr indent="-304800" lvl="0" marL="914400" rtl="0" algn="l">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Eu acho o sistema desnecessariamente complexo.</a:t>
            </a:r>
            <a:endParaRPr sz="1200">
              <a:solidFill>
                <a:srgbClr val="FFFFFF"/>
              </a:solidFill>
              <a:latin typeface="Montserrat"/>
              <a:ea typeface="Montserrat"/>
              <a:cs typeface="Montserrat"/>
              <a:sym typeface="Montserrat"/>
            </a:endParaRPr>
          </a:p>
          <a:p>
            <a:pPr indent="-304800" lvl="0" marL="914400" rtl="0" algn="l">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Eu achei o sistema fácil de usar.</a:t>
            </a:r>
            <a:endParaRPr sz="1200">
              <a:solidFill>
                <a:srgbClr val="FFFFFF"/>
              </a:solidFill>
              <a:latin typeface="Montserrat"/>
              <a:ea typeface="Montserrat"/>
              <a:cs typeface="Montserrat"/>
              <a:sym typeface="Montserrat"/>
            </a:endParaRPr>
          </a:p>
          <a:p>
            <a:pPr indent="-304800" lvl="0" marL="914400" rtl="0" algn="l">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Eu acho que precisaria de ajuda de uma pessoa com conhecimentos técnicos para usar o sistema.</a:t>
            </a:r>
            <a:endParaRPr sz="1200">
              <a:solidFill>
                <a:srgbClr val="FFFFFF"/>
              </a:solidFill>
              <a:latin typeface="Montserrat"/>
              <a:ea typeface="Montserrat"/>
              <a:cs typeface="Montserrat"/>
              <a:sym typeface="Montserrat"/>
            </a:endParaRPr>
          </a:p>
          <a:p>
            <a:pPr indent="-304800" lvl="0" marL="914400" rtl="0" algn="l">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Eu acho que as várias funções do sistema estão muito bem integradas.</a:t>
            </a:r>
            <a:endParaRPr sz="1200">
              <a:solidFill>
                <a:srgbClr val="FFFFFF"/>
              </a:solidFill>
              <a:latin typeface="Montserrat"/>
              <a:ea typeface="Montserrat"/>
              <a:cs typeface="Montserrat"/>
              <a:sym typeface="Montserrat"/>
            </a:endParaRPr>
          </a:p>
          <a:p>
            <a:pPr indent="-304800" lvl="0" marL="914400" rtl="0" algn="l">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Eu acho que o sistema apresenta muita inconsistência.</a:t>
            </a:r>
            <a:endParaRPr sz="1200">
              <a:solidFill>
                <a:srgbClr val="FFFFFF"/>
              </a:solidFill>
              <a:latin typeface="Montserrat"/>
              <a:ea typeface="Montserrat"/>
              <a:cs typeface="Montserrat"/>
              <a:sym typeface="Montserrat"/>
            </a:endParaRPr>
          </a:p>
          <a:p>
            <a:pPr indent="-304800" lvl="0" marL="914400" rtl="0" algn="l">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Eu imagino que as pessoas aprenderão como usar esse sistema rapidamente.</a:t>
            </a:r>
            <a:endParaRPr sz="1200">
              <a:solidFill>
                <a:srgbClr val="FFFFFF"/>
              </a:solidFill>
              <a:latin typeface="Montserrat"/>
              <a:ea typeface="Montserrat"/>
              <a:cs typeface="Montserrat"/>
              <a:sym typeface="Montserrat"/>
            </a:endParaRPr>
          </a:p>
          <a:p>
            <a:pPr indent="-304800" lvl="0" marL="914400" rtl="0" algn="l">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Eu achei o sistema atrapalhado de usar.</a:t>
            </a:r>
            <a:endParaRPr sz="1200">
              <a:solidFill>
                <a:srgbClr val="FFFFFF"/>
              </a:solidFill>
              <a:latin typeface="Montserrat"/>
              <a:ea typeface="Montserrat"/>
              <a:cs typeface="Montserrat"/>
              <a:sym typeface="Montserrat"/>
            </a:endParaRPr>
          </a:p>
          <a:p>
            <a:pPr indent="-304800" lvl="0" marL="914400" rtl="0" algn="l">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Eu me senti confiante ao usar o sistema.</a:t>
            </a:r>
            <a:endParaRPr sz="1200">
              <a:solidFill>
                <a:srgbClr val="FFFFFF"/>
              </a:solidFill>
              <a:latin typeface="Montserrat"/>
              <a:ea typeface="Montserrat"/>
              <a:cs typeface="Montserrat"/>
              <a:sym typeface="Montserrat"/>
            </a:endParaRPr>
          </a:p>
          <a:p>
            <a:pPr indent="-304800" lvl="0" marL="914400" rtl="0" algn="l">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Eu precisei aprender várias coisas novas antes de conseguir usar o sistema.</a:t>
            </a:r>
            <a:endParaRPr sz="1200">
              <a:solidFill>
                <a:srgbClr val="FFFFFF"/>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194" name="Shape 194"/>
        <p:cNvGrpSpPr/>
        <p:nvPr/>
      </p:nvGrpSpPr>
      <p:grpSpPr>
        <a:xfrm>
          <a:off x="0" y="0"/>
          <a:ext cx="0" cy="0"/>
          <a:chOff x="0" y="0"/>
          <a:chExt cx="0" cy="0"/>
        </a:xfrm>
      </p:grpSpPr>
      <p:sp>
        <p:nvSpPr>
          <p:cNvPr id="195" name="Google Shape;195;p2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196" name="Google Shape;196;p25"/>
          <p:cNvSpPr txBox="1"/>
          <p:nvPr/>
        </p:nvSpPr>
        <p:spPr>
          <a:xfrm>
            <a:off x="736950" y="720750"/>
            <a:ext cx="6086100" cy="1746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Na segunda parte dos testes foram adicionadas duas perguntas que tratavam especificamente sobre os ícones e cores da interface, a fim de obter mais precisão no feedback dessas questões. Foram elas:</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Eu acho que AS CORES no aplicativo me ajudaram a entender melhor o funcionamento.</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Eu acho que OS ÍCONES no aplicativo me ajudaram a entender melhor o funcionamento.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Os formulários podem ser visualizados nos links a seguir: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p>
        </p:txBody>
      </p:sp>
      <p:graphicFrame>
        <p:nvGraphicFramePr>
          <p:cNvPr id="197" name="Google Shape;197;p25"/>
          <p:cNvGraphicFramePr/>
          <p:nvPr/>
        </p:nvGraphicFramePr>
        <p:xfrm>
          <a:off x="914400" y="2565600"/>
          <a:ext cx="3000000" cy="3000000"/>
        </p:xfrm>
        <a:graphic>
          <a:graphicData uri="http://schemas.openxmlformats.org/drawingml/2006/table">
            <a:tbl>
              <a:tblPr>
                <a:noFill/>
                <a:tableStyleId>{C0849A17-4840-49AF-B98F-C014CDB0242E}</a:tableStyleId>
              </a:tblPr>
              <a:tblGrid>
                <a:gridCol w="2865600"/>
                <a:gridCol w="2865600"/>
              </a:tblGrid>
              <a:tr h="12700">
                <a:tc>
                  <a:txBody>
                    <a:bodyPr/>
                    <a:lstStyle/>
                    <a:p>
                      <a:pPr indent="0" lvl="0" marL="0" rtl="0" algn="l">
                        <a:spcBef>
                          <a:spcPts val="0"/>
                        </a:spcBef>
                        <a:spcAft>
                          <a:spcPts val="0"/>
                        </a:spcAft>
                        <a:buNone/>
                      </a:pPr>
                      <a:r>
                        <a:rPr lang="pt-BR" sz="1100">
                          <a:solidFill>
                            <a:srgbClr val="FFFFFF"/>
                          </a:solidFill>
                          <a:latin typeface="Montserrat"/>
                          <a:ea typeface="Montserrat"/>
                          <a:cs typeface="Montserrat"/>
                          <a:sym typeface="Montserrat"/>
                        </a:rPr>
                        <a:t>Formulário da Parte 1 dos testes</a:t>
                      </a:r>
                      <a:endParaRPr sz="11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https://forms.gle/8LthwfMofH8k6yMHA</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rtl="0" algn="l">
                        <a:spcBef>
                          <a:spcPts val="0"/>
                        </a:spcBef>
                        <a:spcAft>
                          <a:spcPts val="0"/>
                        </a:spcAft>
                        <a:buNone/>
                      </a:pPr>
                      <a:r>
                        <a:rPr lang="pt-BR" sz="1100">
                          <a:solidFill>
                            <a:srgbClr val="FFFFFF"/>
                          </a:solidFill>
                          <a:latin typeface="Montserrat"/>
                          <a:ea typeface="Montserrat"/>
                          <a:cs typeface="Montserrat"/>
                          <a:sym typeface="Montserrat"/>
                        </a:rPr>
                        <a:t>Formulário da Parte 2 dos testes</a:t>
                      </a:r>
                      <a:endParaRPr sz="11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rgbClr val="FFFFFF"/>
                          </a:solidFill>
                          <a:latin typeface="Montserrat"/>
                          <a:ea typeface="Montserrat"/>
                          <a:cs typeface="Montserrat"/>
                          <a:sym typeface="Montserrat"/>
                        </a:rPr>
                        <a:t>https://forms.gle/8LthwfMofH8k6yMHA</a:t>
                      </a:r>
                      <a:endParaRPr sz="10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98" name="Google Shape;198;p25"/>
          <p:cNvSpPr txBox="1"/>
          <p:nvPr/>
        </p:nvSpPr>
        <p:spPr>
          <a:xfrm>
            <a:off x="708300" y="3162500"/>
            <a:ext cx="6143400" cy="851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600">
                <a:solidFill>
                  <a:srgbClr val="FFFFFF"/>
                </a:solidFill>
                <a:latin typeface="Montserrat"/>
                <a:ea typeface="Montserrat"/>
                <a:cs typeface="Montserrat"/>
                <a:sym typeface="Montserrat"/>
              </a:rPr>
              <a:t>2.2 EXECUÇÃO</a:t>
            </a:r>
            <a:endParaRPr b="1" sz="36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3600">
              <a:solidFill>
                <a:srgbClr val="FFFFFF"/>
              </a:solidFill>
              <a:latin typeface="Montserrat"/>
              <a:ea typeface="Montserrat"/>
              <a:cs typeface="Montserrat"/>
              <a:sym typeface="Montserrat"/>
            </a:endParaRPr>
          </a:p>
        </p:txBody>
      </p:sp>
      <p:sp>
        <p:nvSpPr>
          <p:cNvPr id="199" name="Google Shape;199;p25"/>
          <p:cNvSpPr txBox="1"/>
          <p:nvPr/>
        </p:nvSpPr>
        <p:spPr>
          <a:xfrm>
            <a:off x="708300" y="3908375"/>
            <a:ext cx="4898100" cy="818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000">
                <a:solidFill>
                  <a:srgbClr val="FFFFFF"/>
                </a:solidFill>
                <a:latin typeface="Montserrat"/>
                <a:ea typeface="Montserrat"/>
                <a:cs typeface="Montserrat"/>
                <a:sym typeface="Montserrat"/>
              </a:rPr>
              <a:t>2.2.1 TESTES TÉCNICOS </a:t>
            </a:r>
            <a:endParaRPr b="1" sz="3000">
              <a:solidFill>
                <a:srgbClr val="FFFFFF"/>
              </a:solidFill>
              <a:latin typeface="Montserrat"/>
              <a:ea typeface="Montserrat"/>
              <a:cs typeface="Montserrat"/>
              <a:sym typeface="Montserrat"/>
            </a:endParaRPr>
          </a:p>
        </p:txBody>
      </p:sp>
      <p:sp>
        <p:nvSpPr>
          <p:cNvPr id="200" name="Google Shape;200;p25"/>
          <p:cNvSpPr txBox="1"/>
          <p:nvPr/>
        </p:nvSpPr>
        <p:spPr>
          <a:xfrm>
            <a:off x="736950" y="4489500"/>
            <a:ext cx="6086100" cy="5204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Os testes foram feitos durante reuniões do grupo, onde tanto o software, quanto a interface eram apresentados para todos, e dessa forma, o grupo  pensou como possíveis usuários e o que gostaria ou  não que fosse apresentado.  Ao decorrer do planejamento notou-se que o código seria em código Python, código C e Arduíno. A  seguir como foi realizado os testes: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EFEFEF"/>
              </a:buClr>
              <a:buSzPts val="1200"/>
              <a:buFont typeface="Montserrat"/>
              <a:buChar char="●"/>
            </a:pPr>
            <a:r>
              <a:rPr b="1" lang="pt-BR" sz="1200">
                <a:solidFill>
                  <a:srgbClr val="EFEFEF"/>
                </a:solidFill>
                <a:latin typeface="Montserrat"/>
                <a:ea typeface="Montserrat"/>
                <a:cs typeface="Montserrat"/>
                <a:sym typeface="Montserrat"/>
              </a:rPr>
              <a:t>Teste técnico Código em Linguagem Python</a:t>
            </a:r>
            <a:endParaRPr b="1" sz="1200">
              <a:solidFill>
                <a:srgbClr val="EFEFE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rgbClr val="EFEFE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EFEFEF"/>
                </a:solidFill>
                <a:latin typeface="Montserrat"/>
                <a:ea typeface="Montserrat"/>
                <a:cs typeface="Montserrat"/>
                <a:sym typeface="Montserrat"/>
              </a:rPr>
              <a:t>Foram realizados os seguintes testes de funcionalidade:</a:t>
            </a:r>
            <a:endParaRPr sz="1200">
              <a:solidFill>
                <a:srgbClr val="EFEFE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EFEFEF"/>
              </a:buClr>
              <a:buSzPts val="1200"/>
              <a:buFont typeface="Montserrat"/>
              <a:buChar char="❖"/>
            </a:pPr>
            <a:r>
              <a:rPr lang="pt-BR" sz="1200">
                <a:solidFill>
                  <a:srgbClr val="EFEFEF"/>
                </a:solidFill>
                <a:latin typeface="Montserrat"/>
                <a:ea typeface="Montserrat"/>
                <a:cs typeface="Montserrat"/>
                <a:sym typeface="Montserrat"/>
              </a:rPr>
              <a:t>Confirmação de e-mail - o usuário precisa colocar o e-mail e depois confirmar. Caso ele bote 2 e-mails diferentes, o cadastro não é realizado.</a:t>
            </a:r>
            <a:endParaRPr sz="1200">
              <a:solidFill>
                <a:srgbClr val="EFEFE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EFEFEF"/>
              </a:buClr>
              <a:buSzPts val="1200"/>
              <a:buFont typeface="Montserrat"/>
              <a:buChar char="❖"/>
            </a:pPr>
            <a:r>
              <a:rPr lang="pt-BR" sz="1200">
                <a:solidFill>
                  <a:srgbClr val="EFEFEF"/>
                </a:solidFill>
                <a:latin typeface="Montserrat"/>
                <a:ea typeface="Montserrat"/>
                <a:cs typeface="Montserrat"/>
                <a:sym typeface="Montserrat"/>
              </a:rPr>
              <a:t>Após o cadastro, um e-mail de boas vindas é enviado para o usuário, e um arquivo é criado no pc para que o processo de cadastro não aconteça novamente.</a:t>
            </a:r>
            <a:endParaRPr sz="1200">
              <a:solidFill>
                <a:srgbClr val="EFEFE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EFEFEF"/>
              </a:buClr>
              <a:buSzPts val="1200"/>
              <a:buFont typeface="Montserrat"/>
              <a:buChar char="❖"/>
            </a:pPr>
            <a:r>
              <a:rPr lang="pt-BR" sz="1200">
                <a:solidFill>
                  <a:srgbClr val="EFEFEF"/>
                </a:solidFill>
                <a:latin typeface="Montserrat"/>
                <a:ea typeface="Montserrat"/>
                <a:cs typeface="Montserrat"/>
                <a:sym typeface="Montserrat"/>
              </a:rPr>
              <a:t>Arquivo escrito em html para ter o conteúdo dos e-mails que são enviados para o usuário</a:t>
            </a:r>
            <a:endParaRPr sz="1200">
              <a:solidFill>
                <a:srgbClr val="EFEFE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EFEFEF"/>
              </a:buClr>
              <a:buSzPts val="1200"/>
              <a:buFont typeface="Montserrat"/>
              <a:buChar char="❖"/>
            </a:pPr>
            <a:r>
              <a:rPr lang="pt-BR" sz="1200">
                <a:solidFill>
                  <a:srgbClr val="EFEFEF"/>
                </a:solidFill>
                <a:latin typeface="Montserrat"/>
                <a:ea typeface="Montserrat"/>
                <a:cs typeface="Montserrat"/>
                <a:sym typeface="Montserrat"/>
              </a:rPr>
              <a:t>Teste de cada função separadamente pra ver se estava tudo ok</a:t>
            </a:r>
            <a:endParaRPr sz="1200">
              <a:solidFill>
                <a:srgbClr val="EFEFE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EFEFEF"/>
              </a:buClr>
              <a:buSzPts val="1200"/>
              <a:buFont typeface="Montserrat"/>
              <a:buChar char="❖"/>
            </a:pPr>
            <a:r>
              <a:rPr lang="pt-BR" sz="1200">
                <a:solidFill>
                  <a:srgbClr val="EFEFEF"/>
                </a:solidFill>
                <a:latin typeface="Montserrat"/>
                <a:ea typeface="Montserrat"/>
                <a:cs typeface="Montserrat"/>
                <a:sym typeface="Montserrat"/>
              </a:rPr>
              <a:t>Criamos um arquivo com um número aleatório que seria a temperatura e adicionamos uma função para ler esse arquivo, e após ser lido, uma estrutura condicional pegava esse valor e fazia o envio do e-mail</a:t>
            </a:r>
            <a:endParaRPr sz="1200">
              <a:solidFill>
                <a:srgbClr val="EFEFE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204" name="Shape 204"/>
        <p:cNvGrpSpPr/>
        <p:nvPr/>
      </p:nvGrpSpPr>
      <p:grpSpPr>
        <a:xfrm>
          <a:off x="0" y="0"/>
          <a:ext cx="0" cy="0"/>
          <a:chOff x="0" y="0"/>
          <a:chExt cx="0" cy="0"/>
        </a:xfrm>
      </p:grpSpPr>
      <p:sp>
        <p:nvSpPr>
          <p:cNvPr id="205" name="Google Shape;205;p2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206" name="Google Shape;206;p26"/>
          <p:cNvSpPr txBox="1"/>
          <p:nvPr/>
        </p:nvSpPr>
        <p:spPr>
          <a:xfrm>
            <a:off x="736950" y="339750"/>
            <a:ext cx="6086100" cy="372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b="1"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rgbClr val="EFEFE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EFEFEF"/>
              </a:buClr>
              <a:buSzPts val="1200"/>
              <a:buFont typeface="Montserrat"/>
              <a:buChar char="●"/>
            </a:pPr>
            <a:r>
              <a:rPr b="1" lang="pt-BR" sz="1200">
                <a:solidFill>
                  <a:srgbClr val="EFEFEF"/>
                </a:solidFill>
                <a:latin typeface="Montserrat"/>
                <a:ea typeface="Montserrat"/>
                <a:cs typeface="Montserrat"/>
                <a:sym typeface="Montserrat"/>
              </a:rPr>
              <a:t>Teste técnico Código em Linguagem C</a:t>
            </a:r>
            <a:endParaRPr b="1" sz="1200">
              <a:solidFill>
                <a:srgbClr val="EFEFE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EFEFE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EFEFEF"/>
                </a:solidFill>
                <a:latin typeface="Montserrat"/>
                <a:ea typeface="Montserrat"/>
                <a:cs typeface="Montserrat"/>
                <a:sym typeface="Montserrat"/>
              </a:rPr>
              <a:t>Com a junção de conhecimentos adquiridos em sala e códigos disponibilizados, uma estrutura foi montada para receber as informações do código em Python (que recebe informações do Arduino). Problemas foram encontrados. Valores eram duplicados e ocupados por lixos de memória. Com ajuda do Professor Érico, o código foi analisado e corrigido.</a:t>
            </a:r>
            <a:endParaRPr sz="1200">
              <a:solidFill>
                <a:srgbClr val="EFEFE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EFEFE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EFEFEF"/>
              </a:buClr>
              <a:buSzPts val="1200"/>
              <a:buFont typeface="Montserrat"/>
              <a:buChar char="●"/>
            </a:pPr>
            <a:r>
              <a:rPr b="1" lang="pt-BR" sz="1200">
                <a:solidFill>
                  <a:srgbClr val="EFEFEF"/>
                </a:solidFill>
                <a:latin typeface="Montserrat"/>
                <a:ea typeface="Montserrat"/>
                <a:cs typeface="Montserrat"/>
                <a:sym typeface="Montserrat"/>
              </a:rPr>
              <a:t>Teste técnico do Arduino</a:t>
            </a:r>
            <a:endParaRPr b="1" sz="1200">
              <a:solidFill>
                <a:srgbClr val="EFEFE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rgbClr val="EFEFE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EFEFEF"/>
                </a:solidFill>
                <a:latin typeface="Montserrat"/>
                <a:ea typeface="Montserrat"/>
                <a:cs typeface="Montserrat"/>
                <a:sym typeface="Montserrat"/>
              </a:rPr>
              <a:t>De início foi montado o módulo direto no Arduino, de forma que a leitura fosse ininterrupta. Depois de testes com o Professor Mineiro vimos que a implementação de um botão seria ideal. Alguns problemas de leitura aconteceram, mas o código foi corrigido e por fim, estava funcionando como o planejado.</a:t>
            </a:r>
            <a:endParaRPr sz="1200">
              <a:solidFill>
                <a:srgbClr val="EFEFE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207" name="Google Shape;207;p26"/>
          <p:cNvSpPr txBox="1"/>
          <p:nvPr/>
        </p:nvSpPr>
        <p:spPr>
          <a:xfrm>
            <a:off x="736950" y="4064550"/>
            <a:ext cx="6086100" cy="81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2.2.2  TESTES COM USUÁRIOS</a:t>
            </a:r>
            <a:endParaRPr b="1" sz="3000">
              <a:solidFill>
                <a:srgbClr val="FFFFFF"/>
              </a:solidFill>
              <a:latin typeface="Montserrat"/>
              <a:ea typeface="Montserrat"/>
              <a:cs typeface="Montserrat"/>
              <a:sym typeface="Montserrat"/>
            </a:endParaRPr>
          </a:p>
        </p:txBody>
      </p:sp>
      <p:sp>
        <p:nvSpPr>
          <p:cNvPr id="208" name="Google Shape;208;p26"/>
          <p:cNvSpPr txBox="1"/>
          <p:nvPr/>
        </p:nvSpPr>
        <p:spPr>
          <a:xfrm>
            <a:off x="736950" y="4456925"/>
            <a:ext cx="60861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b="1"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Após produzir a prototipação do código e da interface do aplicativo e a realizar testes técnicos para garantir que funcionavam como esperado, foram realizados  testes com os usuários. A seguir, a planilha com o cronograma de agendamento que foi definido:</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endParaRPr>
          </a:p>
        </p:txBody>
      </p:sp>
      <p:pic>
        <p:nvPicPr>
          <p:cNvPr id="209" name="Google Shape;209;p26"/>
          <p:cNvPicPr preferRelativeResize="0"/>
          <p:nvPr/>
        </p:nvPicPr>
        <p:blipFill rotWithShape="1">
          <a:blip r:embed="rId3">
            <a:alphaModFix/>
          </a:blip>
          <a:srcRect b="35674" l="0" r="0" t="0"/>
          <a:stretch/>
        </p:blipFill>
        <p:spPr>
          <a:xfrm>
            <a:off x="898675" y="5784625"/>
            <a:ext cx="5762625" cy="390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213" name="Shape 213"/>
        <p:cNvGrpSpPr/>
        <p:nvPr/>
      </p:nvGrpSpPr>
      <p:grpSpPr>
        <a:xfrm>
          <a:off x="0" y="0"/>
          <a:ext cx="0" cy="0"/>
          <a:chOff x="0" y="0"/>
          <a:chExt cx="0" cy="0"/>
        </a:xfrm>
      </p:grpSpPr>
      <p:sp>
        <p:nvSpPr>
          <p:cNvPr id="214" name="Google Shape;214;p2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215" name="Google Shape;215;p27"/>
          <p:cNvSpPr txBox="1"/>
          <p:nvPr/>
        </p:nvSpPr>
        <p:spPr>
          <a:xfrm>
            <a:off x="736950" y="720750"/>
            <a:ext cx="6086100" cy="6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pic>
        <p:nvPicPr>
          <p:cNvPr id="216" name="Google Shape;216;p27"/>
          <p:cNvPicPr preferRelativeResize="0"/>
          <p:nvPr/>
        </p:nvPicPr>
        <p:blipFill rotWithShape="1">
          <a:blip r:embed="rId3">
            <a:alphaModFix/>
          </a:blip>
          <a:srcRect b="0" l="0" r="0" t="64369"/>
          <a:stretch/>
        </p:blipFill>
        <p:spPr>
          <a:xfrm>
            <a:off x="898688" y="865725"/>
            <a:ext cx="5762625" cy="2165200"/>
          </a:xfrm>
          <a:prstGeom prst="rect">
            <a:avLst/>
          </a:prstGeom>
          <a:noFill/>
          <a:ln>
            <a:noFill/>
          </a:ln>
        </p:spPr>
      </p:pic>
      <p:sp>
        <p:nvSpPr>
          <p:cNvPr id="217" name="Google Shape;217;p27"/>
          <p:cNvSpPr txBox="1"/>
          <p:nvPr/>
        </p:nvSpPr>
        <p:spPr>
          <a:xfrm>
            <a:off x="736950" y="3117525"/>
            <a:ext cx="6086100" cy="9579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Devido a  situação de pandemia, o teste foi adaptados para que seus processos pudessem ser validados por  videochamada, com o objetivo de detectar falhas e  pontos de possíveis melhorias pela perspectiva dos  usuários.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2.2.2.1 TESTES/VALIDAÇÃO - PARTE 1</a:t>
            </a:r>
            <a:endParaRPr b="1" sz="30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3000">
              <a:solidFill>
                <a:schemeClr val="dk1"/>
              </a:solidFill>
              <a:latin typeface="Montserrat"/>
              <a:ea typeface="Montserrat"/>
              <a:cs typeface="Montserrat"/>
              <a:sym typeface="Montserrat"/>
            </a:endParaRPr>
          </a:p>
        </p:txBody>
      </p:sp>
      <p:sp>
        <p:nvSpPr>
          <p:cNvPr id="218" name="Google Shape;218;p27"/>
          <p:cNvSpPr txBox="1"/>
          <p:nvPr/>
        </p:nvSpPr>
        <p:spPr>
          <a:xfrm>
            <a:off x="736975" y="5093400"/>
            <a:ext cx="6086100" cy="9579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Como já foi citado anteriormente, os testes foram realizados em duas etapas, na etapa 1, foi mostrado o wireframe de </a:t>
            </a:r>
            <a:r>
              <a:rPr b="1" lang="pt-BR" sz="1200">
                <a:solidFill>
                  <a:srgbClr val="FFFFFF"/>
                </a:solidFill>
                <a:latin typeface="Montserrat"/>
                <a:ea typeface="Montserrat"/>
                <a:cs typeface="Montserrat"/>
                <a:sym typeface="Montserrat"/>
              </a:rPr>
              <a:t>média fidelidade</a:t>
            </a:r>
            <a:r>
              <a:rPr lang="pt-BR" sz="1200">
                <a:solidFill>
                  <a:srgbClr val="FFFFFF"/>
                </a:solidFill>
                <a:latin typeface="Montserrat"/>
                <a:ea typeface="Montserrat"/>
                <a:cs typeface="Montserrat"/>
                <a:sym typeface="Montserrat"/>
              </a:rPr>
              <a:t> e a primeira rodada dos testes foi realizada nos dias 10, 12 e 13 de novembro e teve a participação de 5 pessoas. A seguir as entrevistas realizadas:</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219" name="Google Shape;219;p27"/>
          <p:cNvSpPr txBox="1"/>
          <p:nvPr/>
        </p:nvSpPr>
        <p:spPr>
          <a:xfrm>
            <a:off x="736950" y="5967125"/>
            <a:ext cx="60861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1: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Entrevistada : Mulher, 25 anos, advogada</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realizado: 10/11/2020</a:t>
            </a:r>
            <a:endParaRPr b="1"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Achou o sistema fácil de usar;</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Acha que as pessoas que não usam tanto o celular terão menos facilidade em aprender a usar o aplicativo;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Entendeu bem sobre a proposta do aplicativo;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Achou tranquilo e conseguiu entender a proposta do aplicativo, conseguiu ativar o ventilador, ou seja, mexer;</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Precisaria testar o aplicativo para se sentir confiante para usar, pegar nele etc.</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223" name="Shape 223"/>
        <p:cNvGrpSpPr/>
        <p:nvPr/>
      </p:nvGrpSpPr>
      <p:grpSpPr>
        <a:xfrm>
          <a:off x="0" y="0"/>
          <a:ext cx="0" cy="0"/>
          <a:chOff x="0" y="0"/>
          <a:chExt cx="0" cy="0"/>
        </a:xfrm>
      </p:grpSpPr>
      <p:sp>
        <p:nvSpPr>
          <p:cNvPr id="224" name="Google Shape;224;p2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225" name="Google Shape;225;p28"/>
          <p:cNvSpPr txBox="1"/>
          <p:nvPr/>
        </p:nvSpPr>
        <p:spPr>
          <a:xfrm>
            <a:off x="736950" y="720750"/>
            <a:ext cx="6086100" cy="27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pic>
        <p:nvPicPr>
          <p:cNvPr id="226" name="Google Shape;226;p28"/>
          <p:cNvPicPr preferRelativeResize="0"/>
          <p:nvPr/>
        </p:nvPicPr>
        <p:blipFill>
          <a:blip r:embed="rId3">
            <a:alphaModFix/>
          </a:blip>
          <a:stretch>
            <a:fillRect/>
          </a:stretch>
        </p:blipFill>
        <p:spPr>
          <a:xfrm>
            <a:off x="945813" y="720750"/>
            <a:ext cx="3467100" cy="1971675"/>
          </a:xfrm>
          <a:prstGeom prst="rect">
            <a:avLst/>
          </a:prstGeom>
          <a:noFill/>
          <a:ln>
            <a:noFill/>
          </a:ln>
        </p:spPr>
      </p:pic>
      <p:sp>
        <p:nvSpPr>
          <p:cNvPr id="227" name="Google Shape;227;p28"/>
          <p:cNvSpPr txBox="1"/>
          <p:nvPr/>
        </p:nvSpPr>
        <p:spPr>
          <a:xfrm>
            <a:off x="983513" y="2540025"/>
            <a:ext cx="3738000" cy="490800"/>
          </a:xfrm>
          <a:prstGeom prst="rect">
            <a:avLst/>
          </a:prstGeom>
          <a:noFill/>
          <a:ln>
            <a:noFill/>
          </a:ln>
        </p:spPr>
        <p:txBody>
          <a:bodyPr anchorCtr="0" anchor="t" bIns="91425" lIns="91425" spcFirstLastPara="1" rIns="91425" wrap="square" tIns="91425">
            <a:noAutofit/>
          </a:bodyPr>
          <a:lstStyle/>
          <a:p>
            <a:pPr indent="0" lvl="0" marL="0" marR="1344747" rtl="0" algn="just">
              <a:spcBef>
                <a:spcPts val="0"/>
              </a:spcBef>
              <a:spcAft>
                <a:spcPts val="0"/>
              </a:spcAft>
              <a:buNone/>
            </a:pPr>
            <a:r>
              <a:t/>
            </a:r>
            <a:endParaRPr sz="900">
              <a:solidFill>
                <a:schemeClr val="dk1"/>
              </a:solidFill>
              <a:latin typeface="Montserrat"/>
              <a:ea typeface="Montserrat"/>
              <a:cs typeface="Montserrat"/>
              <a:sym typeface="Montserrat"/>
            </a:endParaRPr>
          </a:p>
          <a:p>
            <a:pPr indent="0" lvl="0" marL="0" marR="1344747" rtl="0" algn="just">
              <a:spcBef>
                <a:spcPts val="0"/>
              </a:spcBef>
              <a:spcAft>
                <a:spcPts val="0"/>
              </a:spcAft>
              <a:buNone/>
            </a:pPr>
            <a:r>
              <a:rPr lang="pt-BR" sz="900">
                <a:solidFill>
                  <a:srgbClr val="FFFFFF"/>
                </a:solidFill>
                <a:latin typeface="Montserrat"/>
                <a:ea typeface="Montserrat"/>
                <a:cs typeface="Montserrat"/>
                <a:sym typeface="Montserrat"/>
              </a:rPr>
              <a:t>Captura de tela de teste com usuário.</a:t>
            </a:r>
            <a:endParaRPr b="1" sz="1100">
              <a:solidFill>
                <a:srgbClr val="FFFFFF"/>
              </a:solidFill>
            </a:endParaRPr>
          </a:p>
        </p:txBody>
      </p:sp>
      <p:sp>
        <p:nvSpPr>
          <p:cNvPr id="228" name="Google Shape;228;p28"/>
          <p:cNvSpPr txBox="1"/>
          <p:nvPr/>
        </p:nvSpPr>
        <p:spPr>
          <a:xfrm>
            <a:off x="958775" y="2726225"/>
            <a:ext cx="4909800" cy="711900"/>
          </a:xfrm>
          <a:prstGeom prst="rect">
            <a:avLst/>
          </a:prstGeom>
          <a:noFill/>
          <a:ln>
            <a:noFill/>
          </a:ln>
        </p:spPr>
        <p:txBody>
          <a:bodyPr anchorCtr="0" anchor="t" bIns="91425" lIns="91425" spcFirstLastPara="1" rIns="91425" wrap="square" tIns="91425">
            <a:noAutofit/>
          </a:bodyPr>
          <a:lstStyle/>
          <a:p>
            <a:pPr indent="0" lvl="0" marL="0" marR="1344747" rtl="0" algn="just">
              <a:spcBef>
                <a:spcPts val="0"/>
              </a:spcBef>
              <a:spcAft>
                <a:spcPts val="0"/>
              </a:spcAft>
              <a:buNone/>
            </a:pPr>
            <a:r>
              <a:rPr lang="pt-BR" sz="1000">
                <a:solidFill>
                  <a:schemeClr val="dk1"/>
                </a:solidFill>
                <a:latin typeface="Montserrat"/>
                <a:ea typeface="Montserrat"/>
                <a:cs typeface="Montserrat"/>
                <a:sym typeface="Montserrat"/>
              </a:rPr>
              <a:t>                     </a:t>
            </a:r>
            <a:r>
              <a:rPr lang="pt-BR" sz="1000" u="sng">
                <a:solidFill>
                  <a:srgbClr val="1155CC"/>
                </a:solidFill>
                <a:latin typeface="Montserrat"/>
                <a:ea typeface="Montserrat"/>
                <a:cs typeface="Montserrat"/>
                <a:sym typeface="Montserrat"/>
                <a:hlinkClick r:id="rId4">
                  <a:extLst>
                    <a:ext uri="{A12FA001-AC4F-418D-AE19-62706E023703}">
                      <ahyp:hlinkClr val="tx"/>
                    </a:ext>
                  </a:extLst>
                </a:hlinkClick>
              </a:rPr>
              <a:t>https://drive.google.com/file/d/1wqS1WWPZqXdVdjAs0srS14grnzCgsYjK/view?usp=sharing</a:t>
            </a:r>
            <a:r>
              <a:rPr lang="pt-BR"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p:txBody>
      </p:sp>
      <p:sp>
        <p:nvSpPr>
          <p:cNvPr id="229" name="Google Shape;229;p28"/>
          <p:cNvSpPr txBox="1"/>
          <p:nvPr/>
        </p:nvSpPr>
        <p:spPr>
          <a:xfrm>
            <a:off x="736950" y="3471925"/>
            <a:ext cx="6086100" cy="1737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2: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Entrevistado: Homem, 26 anos, Odontólogo</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realizado: 10/11/2020</a:t>
            </a:r>
            <a:endParaRPr b="1"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Não entendeu sobre a questão da umidade e como o artefato melhoraria essa condição.</a:t>
            </a:r>
            <a:endParaRPr sz="1200">
              <a:solidFill>
                <a:srgbClr val="FFFFFF"/>
              </a:solidFill>
              <a:latin typeface="Montserrat"/>
              <a:ea typeface="Montserrat"/>
              <a:cs typeface="Montserrat"/>
              <a:sym typeface="Montserrat"/>
            </a:endParaRPr>
          </a:p>
        </p:txBody>
      </p:sp>
      <p:pic>
        <p:nvPicPr>
          <p:cNvPr id="230" name="Google Shape;230;p28"/>
          <p:cNvPicPr preferRelativeResize="0"/>
          <p:nvPr/>
        </p:nvPicPr>
        <p:blipFill>
          <a:blip r:embed="rId5">
            <a:alphaModFix/>
          </a:blip>
          <a:stretch>
            <a:fillRect/>
          </a:stretch>
        </p:blipFill>
        <p:spPr>
          <a:xfrm>
            <a:off x="1123738" y="5082150"/>
            <a:ext cx="3457575" cy="1609725"/>
          </a:xfrm>
          <a:prstGeom prst="rect">
            <a:avLst/>
          </a:prstGeom>
          <a:noFill/>
          <a:ln>
            <a:noFill/>
          </a:ln>
        </p:spPr>
      </p:pic>
      <p:sp>
        <p:nvSpPr>
          <p:cNvPr id="231" name="Google Shape;231;p28"/>
          <p:cNvSpPr txBox="1"/>
          <p:nvPr/>
        </p:nvSpPr>
        <p:spPr>
          <a:xfrm>
            <a:off x="1135925" y="6496175"/>
            <a:ext cx="4389900" cy="4908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rPr lang="pt-BR" sz="900">
                <a:solidFill>
                  <a:srgbClr val="FFFFFF"/>
                </a:solidFill>
                <a:latin typeface="Montserrat"/>
                <a:ea typeface="Montserrat"/>
                <a:cs typeface="Montserrat"/>
                <a:sym typeface="Montserrat"/>
              </a:rPr>
              <a:t> Captura de tela de teste com usuário.</a:t>
            </a:r>
            <a:endParaRPr b="1" sz="1100">
              <a:solidFill>
                <a:srgbClr val="FFFFFF"/>
              </a:solidFill>
            </a:endParaRPr>
          </a:p>
        </p:txBody>
      </p:sp>
      <p:sp>
        <p:nvSpPr>
          <p:cNvPr id="232" name="Google Shape;232;p28"/>
          <p:cNvSpPr txBox="1"/>
          <p:nvPr/>
        </p:nvSpPr>
        <p:spPr>
          <a:xfrm>
            <a:off x="1123750" y="6658075"/>
            <a:ext cx="5068200" cy="8181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rPr lang="pt-BR" sz="1000" u="sng">
                <a:solidFill>
                  <a:srgbClr val="1155CC"/>
                </a:solidFill>
                <a:latin typeface="Montserrat"/>
                <a:ea typeface="Montserrat"/>
                <a:cs typeface="Montserrat"/>
                <a:sym typeface="Montserrat"/>
                <a:hlinkClick r:id="rId6">
                  <a:extLst>
                    <a:ext uri="{A12FA001-AC4F-418D-AE19-62706E023703}">
                      <ahyp:hlinkClr val="tx"/>
                    </a:ext>
                  </a:extLst>
                </a:hlinkClick>
              </a:rPr>
              <a:t>https://drive.google.com/file/d/1CEePUGSu9xecYHopU1DKjGCepVL_OS47/view?usp=sharing</a:t>
            </a:r>
            <a:r>
              <a:rPr lang="pt-BR"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p:txBody>
      </p:sp>
      <p:sp>
        <p:nvSpPr>
          <p:cNvPr id="233" name="Google Shape;233;p28"/>
          <p:cNvSpPr txBox="1"/>
          <p:nvPr/>
        </p:nvSpPr>
        <p:spPr>
          <a:xfrm>
            <a:off x="723450" y="6951625"/>
            <a:ext cx="6113100" cy="30000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t/>
            </a:r>
            <a:endParaRPr b="1"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3:</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Entrevistada: Mulher, 24 anos, Designer home office</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realizado: 12/11/2020</a:t>
            </a:r>
            <a:endParaRPr b="1"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Perguntou como terá conexão entre o aplicativo com o artefato;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Disse que o recado chamando atenção para a alta temperatura não estava chamando tanta atenção;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Fala sobre um manual para instalação do artefato.</a:t>
            </a:r>
            <a:endParaRPr sz="1200">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237" name="Shape 237"/>
        <p:cNvGrpSpPr/>
        <p:nvPr/>
      </p:nvGrpSpPr>
      <p:grpSpPr>
        <a:xfrm>
          <a:off x="0" y="0"/>
          <a:ext cx="0" cy="0"/>
          <a:chOff x="0" y="0"/>
          <a:chExt cx="0" cy="0"/>
        </a:xfrm>
      </p:grpSpPr>
      <p:sp>
        <p:nvSpPr>
          <p:cNvPr id="238" name="Google Shape;238;p2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239" name="Google Shape;239;p29"/>
          <p:cNvPicPr preferRelativeResize="0"/>
          <p:nvPr/>
        </p:nvPicPr>
        <p:blipFill>
          <a:blip r:embed="rId3">
            <a:alphaModFix/>
          </a:blip>
          <a:stretch>
            <a:fillRect/>
          </a:stretch>
        </p:blipFill>
        <p:spPr>
          <a:xfrm>
            <a:off x="1104725" y="720000"/>
            <a:ext cx="3181350" cy="1790700"/>
          </a:xfrm>
          <a:prstGeom prst="rect">
            <a:avLst/>
          </a:prstGeom>
          <a:noFill/>
          <a:ln>
            <a:noFill/>
          </a:ln>
        </p:spPr>
      </p:pic>
      <p:sp>
        <p:nvSpPr>
          <p:cNvPr id="240" name="Google Shape;240;p29"/>
          <p:cNvSpPr txBox="1"/>
          <p:nvPr/>
        </p:nvSpPr>
        <p:spPr>
          <a:xfrm>
            <a:off x="1104725" y="2358300"/>
            <a:ext cx="3786000" cy="4620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rPr lang="pt-BR" sz="900">
                <a:solidFill>
                  <a:srgbClr val="FFFFFF"/>
                </a:solidFill>
                <a:latin typeface="Montserrat"/>
                <a:ea typeface="Montserrat"/>
                <a:cs typeface="Montserrat"/>
                <a:sym typeface="Montserrat"/>
              </a:rPr>
              <a:t> Captura de tela de teste com usuário.</a:t>
            </a:r>
            <a:endParaRPr sz="900">
              <a:solidFill>
                <a:srgbClr val="FFFFFF"/>
              </a:solidFill>
              <a:latin typeface="Montserrat"/>
              <a:ea typeface="Montserrat"/>
              <a:cs typeface="Montserrat"/>
              <a:sym typeface="Montserrat"/>
            </a:endParaRPr>
          </a:p>
        </p:txBody>
      </p:sp>
      <p:sp>
        <p:nvSpPr>
          <p:cNvPr id="241" name="Google Shape;241;p29"/>
          <p:cNvSpPr txBox="1"/>
          <p:nvPr/>
        </p:nvSpPr>
        <p:spPr>
          <a:xfrm>
            <a:off x="1104725" y="2586900"/>
            <a:ext cx="4803900" cy="6936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rPr lang="pt-BR" sz="1000" u="sng">
                <a:solidFill>
                  <a:srgbClr val="1155CC"/>
                </a:solidFill>
                <a:latin typeface="Montserrat"/>
                <a:ea typeface="Montserrat"/>
                <a:cs typeface="Montserrat"/>
                <a:sym typeface="Montserrat"/>
                <a:hlinkClick r:id="rId4">
                  <a:extLst>
                    <a:ext uri="{A12FA001-AC4F-418D-AE19-62706E023703}">
                      <ahyp:hlinkClr val="tx"/>
                    </a:ext>
                  </a:extLst>
                </a:hlinkClick>
              </a:rPr>
              <a:t>https://drive.google.com/file/d/1kfZrJh-bfuIv7YLD6K4e0P1_NNskm1ec/view?usp=sharing</a:t>
            </a:r>
            <a:r>
              <a:rPr lang="pt-BR"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p:txBody>
      </p:sp>
      <p:sp>
        <p:nvSpPr>
          <p:cNvPr id="242" name="Google Shape;242;p29"/>
          <p:cNvSpPr txBox="1"/>
          <p:nvPr/>
        </p:nvSpPr>
        <p:spPr>
          <a:xfrm>
            <a:off x="723450" y="3003750"/>
            <a:ext cx="6113100" cy="179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4:</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Entrevistada: Mulher, 60 anos, aposentada</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realizado: 13/11/2020</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Gostou do protótipo.</a:t>
            </a:r>
            <a:endParaRPr sz="1200">
              <a:solidFill>
                <a:srgbClr val="FFFFFF"/>
              </a:solidFill>
              <a:latin typeface="Montserrat"/>
              <a:ea typeface="Montserrat"/>
              <a:cs typeface="Montserrat"/>
              <a:sym typeface="Montserrat"/>
            </a:endParaRPr>
          </a:p>
        </p:txBody>
      </p:sp>
      <p:pic>
        <p:nvPicPr>
          <p:cNvPr id="243" name="Google Shape;243;p29"/>
          <p:cNvPicPr preferRelativeResize="0"/>
          <p:nvPr/>
        </p:nvPicPr>
        <p:blipFill>
          <a:blip r:embed="rId5">
            <a:alphaModFix/>
          </a:blip>
          <a:stretch>
            <a:fillRect/>
          </a:stretch>
        </p:blipFill>
        <p:spPr>
          <a:xfrm>
            <a:off x="1149800" y="4689975"/>
            <a:ext cx="3352800" cy="1885950"/>
          </a:xfrm>
          <a:prstGeom prst="rect">
            <a:avLst/>
          </a:prstGeom>
          <a:noFill/>
          <a:ln>
            <a:noFill/>
          </a:ln>
        </p:spPr>
      </p:pic>
      <p:sp>
        <p:nvSpPr>
          <p:cNvPr id="244" name="Google Shape;244;p29"/>
          <p:cNvSpPr txBox="1"/>
          <p:nvPr/>
        </p:nvSpPr>
        <p:spPr>
          <a:xfrm>
            <a:off x="1104725" y="6476025"/>
            <a:ext cx="3786000" cy="4167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rPr lang="pt-BR" sz="900">
                <a:solidFill>
                  <a:srgbClr val="FFFFFF"/>
                </a:solidFill>
                <a:latin typeface="Montserrat"/>
                <a:ea typeface="Montserrat"/>
                <a:cs typeface="Montserrat"/>
                <a:sym typeface="Montserrat"/>
              </a:rPr>
              <a:t> Captura de tela de teste com usuário.</a:t>
            </a:r>
            <a:endParaRPr b="1" sz="1100">
              <a:solidFill>
                <a:srgbClr val="FFFFFF"/>
              </a:solidFill>
            </a:endParaRPr>
          </a:p>
        </p:txBody>
      </p:sp>
      <p:sp>
        <p:nvSpPr>
          <p:cNvPr id="245" name="Google Shape;245;p29"/>
          <p:cNvSpPr txBox="1"/>
          <p:nvPr/>
        </p:nvSpPr>
        <p:spPr>
          <a:xfrm>
            <a:off x="1189475" y="6718950"/>
            <a:ext cx="4674000" cy="6936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rPr lang="pt-BR" sz="1000" u="sng">
                <a:solidFill>
                  <a:srgbClr val="1155CC"/>
                </a:solidFill>
                <a:latin typeface="Montserrat"/>
                <a:ea typeface="Montserrat"/>
                <a:cs typeface="Montserrat"/>
                <a:sym typeface="Montserrat"/>
                <a:hlinkClick r:id="rId6">
                  <a:extLst>
                    <a:ext uri="{A12FA001-AC4F-418D-AE19-62706E023703}">
                      <ahyp:hlinkClr val="tx"/>
                    </a:ext>
                  </a:extLst>
                </a:hlinkClick>
              </a:rPr>
              <a:t>https://drive.google.com/file/d/1sbukhH3Pmpztw8dAH9dDH9uG09bCCAp5/view?usp=sharing</a:t>
            </a:r>
            <a:r>
              <a:rPr lang="pt-BR" sz="1000">
                <a:solidFill>
                  <a:schemeClr val="dk1"/>
                </a:solidFill>
                <a:latin typeface="Montserrat"/>
                <a:ea typeface="Montserrat"/>
                <a:cs typeface="Montserrat"/>
                <a:sym typeface="Montserrat"/>
              </a:rPr>
              <a:t> </a:t>
            </a:r>
            <a:endParaRPr/>
          </a:p>
        </p:txBody>
      </p:sp>
      <p:sp>
        <p:nvSpPr>
          <p:cNvPr id="246" name="Google Shape;246;p29"/>
          <p:cNvSpPr txBox="1"/>
          <p:nvPr/>
        </p:nvSpPr>
        <p:spPr>
          <a:xfrm>
            <a:off x="723450" y="7289300"/>
            <a:ext cx="6113100" cy="1930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5:</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Entrevistada: Mulher, 51 anos, empreendedora</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realizado: 13/11/2020</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Gostaria de usar o aplicativo com frequência;</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Sentiu falta do valor de referência informando qual a temperatura ideal.</a:t>
            </a:r>
            <a:endParaRPr b="1" sz="1200">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250" name="Shape 250"/>
        <p:cNvGrpSpPr/>
        <p:nvPr/>
      </p:nvGrpSpPr>
      <p:grpSpPr>
        <a:xfrm>
          <a:off x="0" y="0"/>
          <a:ext cx="0" cy="0"/>
          <a:chOff x="0" y="0"/>
          <a:chExt cx="0" cy="0"/>
        </a:xfrm>
      </p:grpSpPr>
      <p:sp>
        <p:nvSpPr>
          <p:cNvPr id="251" name="Google Shape;251;p3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252" name="Google Shape;252;p30"/>
          <p:cNvPicPr preferRelativeResize="0"/>
          <p:nvPr/>
        </p:nvPicPr>
        <p:blipFill>
          <a:blip r:embed="rId3">
            <a:alphaModFix/>
          </a:blip>
          <a:stretch>
            <a:fillRect/>
          </a:stretch>
        </p:blipFill>
        <p:spPr>
          <a:xfrm>
            <a:off x="1039800" y="872400"/>
            <a:ext cx="3352800" cy="1885950"/>
          </a:xfrm>
          <a:prstGeom prst="rect">
            <a:avLst/>
          </a:prstGeom>
          <a:noFill/>
          <a:ln>
            <a:noFill/>
          </a:ln>
        </p:spPr>
      </p:pic>
      <p:sp>
        <p:nvSpPr>
          <p:cNvPr id="253" name="Google Shape;253;p30"/>
          <p:cNvSpPr txBox="1"/>
          <p:nvPr/>
        </p:nvSpPr>
        <p:spPr>
          <a:xfrm>
            <a:off x="1039800" y="2605950"/>
            <a:ext cx="3894900" cy="4734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rPr lang="pt-BR" sz="900">
                <a:solidFill>
                  <a:srgbClr val="FFFFFF"/>
                </a:solidFill>
                <a:latin typeface="Montserrat"/>
                <a:ea typeface="Montserrat"/>
                <a:cs typeface="Montserrat"/>
                <a:sym typeface="Montserrat"/>
              </a:rPr>
              <a:t> Captura de tela de teste com usuário.</a:t>
            </a:r>
            <a:endParaRPr b="1" sz="1100">
              <a:solidFill>
                <a:srgbClr val="FFFFFF"/>
              </a:solidFill>
            </a:endParaRPr>
          </a:p>
        </p:txBody>
      </p:sp>
      <p:sp>
        <p:nvSpPr>
          <p:cNvPr id="254" name="Google Shape;254;p30"/>
          <p:cNvSpPr txBox="1"/>
          <p:nvPr/>
        </p:nvSpPr>
        <p:spPr>
          <a:xfrm>
            <a:off x="1039800" y="2838550"/>
            <a:ext cx="4717500" cy="6465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rPr lang="pt-BR" sz="1000" u="sng">
                <a:solidFill>
                  <a:srgbClr val="1155CC"/>
                </a:solidFill>
                <a:latin typeface="Montserrat"/>
                <a:ea typeface="Montserrat"/>
                <a:cs typeface="Montserrat"/>
                <a:sym typeface="Montserrat"/>
                <a:hlinkClick r:id="rId4">
                  <a:extLst>
                    <a:ext uri="{A12FA001-AC4F-418D-AE19-62706E023703}">
                      <ahyp:hlinkClr val="tx"/>
                    </a:ext>
                  </a:extLst>
                </a:hlinkClick>
              </a:rPr>
              <a:t>https://drive.google.com/file/d/1sbukhH3Pmpztw8dAH9dDH9uG09bCCAp5/view?usp=sharing</a:t>
            </a:r>
            <a:endParaRPr/>
          </a:p>
        </p:txBody>
      </p:sp>
      <p:sp>
        <p:nvSpPr>
          <p:cNvPr id="255" name="Google Shape;255;p30"/>
          <p:cNvSpPr txBox="1"/>
          <p:nvPr/>
        </p:nvSpPr>
        <p:spPr>
          <a:xfrm>
            <a:off x="720000" y="3583388"/>
            <a:ext cx="6113100" cy="300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 partir dos feedbacks dos usuários participantes dessa etapa dos teste/validação, foi possível organizar uma lista com pontos para melhora a serem aplicados no protótipo de alta fidelidade, a ser desenvolvido para ser testado e validado na parte 2 dos feedbacks. A seguir, feedbacks importantes que foram consideradas na construção do protótipo de alta:</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Deixar o aplicativo com interface mais "limpa", com poucos botões e bem sinalizado com cores e ícones, para facilitar a interação de usuários pouco familiarizados com tecnologias; e</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Os alertas precisam ter mais destaque, para chamar mais atenção para a situação crítica.</a:t>
            </a:r>
            <a:endParaRPr b="1" sz="1200">
              <a:solidFill>
                <a:srgbClr val="FFFFFF"/>
              </a:solidFill>
              <a:latin typeface="Montserrat"/>
              <a:ea typeface="Montserrat"/>
              <a:cs typeface="Montserrat"/>
              <a:sym typeface="Montserrat"/>
            </a:endParaRPr>
          </a:p>
        </p:txBody>
      </p:sp>
      <p:sp>
        <p:nvSpPr>
          <p:cNvPr id="256" name="Google Shape;256;p30"/>
          <p:cNvSpPr txBox="1"/>
          <p:nvPr/>
        </p:nvSpPr>
        <p:spPr>
          <a:xfrm>
            <a:off x="720000" y="5921800"/>
            <a:ext cx="6113100" cy="1069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000">
                <a:solidFill>
                  <a:srgbClr val="FFFFFF"/>
                </a:solidFill>
                <a:latin typeface="Montserrat"/>
                <a:ea typeface="Montserrat"/>
                <a:cs typeface="Montserrat"/>
                <a:sym typeface="Montserrat"/>
              </a:rPr>
              <a:t>2.2.2.2 TESTES/VALIDAÇÃO - PARTE 2</a:t>
            </a:r>
            <a:endParaRPr b="1" sz="3000">
              <a:solidFill>
                <a:srgbClr val="FFFFFF"/>
              </a:solidFill>
              <a:latin typeface="Montserrat"/>
              <a:ea typeface="Montserrat"/>
              <a:cs typeface="Montserrat"/>
              <a:sym typeface="Montserrat"/>
            </a:endParaRPr>
          </a:p>
        </p:txBody>
      </p:sp>
      <p:sp>
        <p:nvSpPr>
          <p:cNvPr id="257" name="Google Shape;257;p30"/>
          <p:cNvSpPr txBox="1"/>
          <p:nvPr/>
        </p:nvSpPr>
        <p:spPr>
          <a:xfrm>
            <a:off x="720000" y="7115800"/>
            <a:ext cx="6113100" cy="15729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Como já citado, houve duas etapas de teste, e na segunda etapa foi mostrado o wireframe de </a:t>
            </a:r>
            <a:r>
              <a:rPr b="1" lang="pt-BR" sz="1200">
                <a:solidFill>
                  <a:srgbClr val="FFFFFF"/>
                </a:solidFill>
                <a:latin typeface="Montserrat"/>
                <a:ea typeface="Montserrat"/>
                <a:cs typeface="Montserrat"/>
                <a:sym typeface="Montserrat"/>
              </a:rPr>
              <a:t>alta fidelidade</a:t>
            </a:r>
            <a:r>
              <a:rPr lang="pt-BR" sz="1200">
                <a:solidFill>
                  <a:srgbClr val="FFFFFF"/>
                </a:solidFill>
                <a:latin typeface="Montserrat"/>
                <a:ea typeface="Montserrat"/>
                <a:cs typeface="Montserrat"/>
                <a:sym typeface="Montserrat"/>
              </a:rPr>
              <a:t> e as entrevistas foram realizadas nos dia 19 de novembro e teve a participação de 3 pessoas, escolhemos entrevistar as mesmas pessoas da primeira etapa, para obter uma certeza maior se o aplicativo estava sendo eficiente. A seguir as entrevistas realizadas: </a:t>
            </a:r>
            <a:endParaRPr sz="1200">
              <a:solidFill>
                <a:srgbClr val="FFFFFF"/>
              </a:solidFill>
              <a:latin typeface="Montserrat"/>
              <a:ea typeface="Montserrat"/>
              <a:cs typeface="Montserrat"/>
              <a:sym typeface="Montserrat"/>
            </a:endParaRPr>
          </a:p>
        </p:txBody>
      </p:sp>
      <p:sp>
        <p:nvSpPr>
          <p:cNvPr id="258" name="Google Shape;258;p30"/>
          <p:cNvSpPr txBox="1"/>
          <p:nvPr/>
        </p:nvSpPr>
        <p:spPr>
          <a:xfrm>
            <a:off x="768450" y="8202975"/>
            <a:ext cx="60645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1:</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Entrevistada: Mulher, 51 anos, empreendedora</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realizado: 19/11/2020</a:t>
            </a:r>
            <a:endParaRPr b="1"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Gostou muito da solução;</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Achou o aplicativo intuitivo, prático;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262" name="Shape 262"/>
        <p:cNvGrpSpPr/>
        <p:nvPr/>
      </p:nvGrpSpPr>
      <p:grpSpPr>
        <a:xfrm>
          <a:off x="0" y="0"/>
          <a:ext cx="0" cy="0"/>
          <a:chOff x="0" y="0"/>
          <a:chExt cx="0" cy="0"/>
        </a:xfrm>
      </p:grpSpPr>
      <p:sp>
        <p:nvSpPr>
          <p:cNvPr id="263" name="Google Shape;263;p3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264" name="Google Shape;264;p31"/>
          <p:cNvSpPr txBox="1"/>
          <p:nvPr/>
        </p:nvSpPr>
        <p:spPr>
          <a:xfrm>
            <a:off x="1039800" y="5109300"/>
            <a:ext cx="3894900" cy="4734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rPr lang="pt-BR" sz="900">
                <a:solidFill>
                  <a:srgbClr val="FFFFFF"/>
                </a:solidFill>
                <a:latin typeface="Montserrat"/>
                <a:ea typeface="Montserrat"/>
                <a:cs typeface="Montserrat"/>
                <a:sym typeface="Montserrat"/>
              </a:rPr>
              <a:t> Captura de tela de teste com usuário.</a:t>
            </a:r>
            <a:endParaRPr b="1" sz="1100">
              <a:solidFill>
                <a:srgbClr val="FFFFFF"/>
              </a:solidFill>
            </a:endParaRPr>
          </a:p>
        </p:txBody>
      </p:sp>
      <p:sp>
        <p:nvSpPr>
          <p:cNvPr id="265" name="Google Shape;265;p31"/>
          <p:cNvSpPr txBox="1"/>
          <p:nvPr/>
        </p:nvSpPr>
        <p:spPr>
          <a:xfrm>
            <a:off x="723450" y="680650"/>
            <a:ext cx="61131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Se diz uma pessoa ‘‘analógica” e acredita que como segunda opção seria importante a utilização de sons (toque de alerta), pois menciona situações como: celular descarregou, o celular estar longe ou até estar muito ocupada/concentrada cozinhando;</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Questionou e mencionou sobre a cor laranja, no ponto de vista dela o tomate se perde/não se sobressai nessa cor, poderia ser mais claro/um tom de cor abaixo. Sugeriu uma cor mais pastel.</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Mencionou sobre pessoas com dificuldades e indicou utilizar a questão da acessibilidade.</a:t>
            </a:r>
            <a:endParaRPr sz="1200">
              <a:solidFill>
                <a:srgbClr val="FFFFFF"/>
              </a:solidFill>
              <a:latin typeface="Montserrat"/>
              <a:ea typeface="Montserrat"/>
              <a:cs typeface="Montserrat"/>
              <a:sym typeface="Montserrat"/>
            </a:endParaRPr>
          </a:p>
        </p:txBody>
      </p:sp>
      <p:pic>
        <p:nvPicPr>
          <p:cNvPr id="266" name="Google Shape;266;p31"/>
          <p:cNvPicPr preferRelativeResize="0"/>
          <p:nvPr/>
        </p:nvPicPr>
        <p:blipFill>
          <a:blip r:embed="rId3">
            <a:alphaModFix/>
          </a:blip>
          <a:stretch>
            <a:fillRect/>
          </a:stretch>
        </p:blipFill>
        <p:spPr>
          <a:xfrm>
            <a:off x="985725" y="3078250"/>
            <a:ext cx="3483750" cy="1965750"/>
          </a:xfrm>
          <a:prstGeom prst="rect">
            <a:avLst/>
          </a:prstGeom>
          <a:noFill/>
          <a:ln>
            <a:noFill/>
          </a:ln>
        </p:spPr>
      </p:pic>
      <p:sp>
        <p:nvSpPr>
          <p:cNvPr id="267" name="Google Shape;267;p31"/>
          <p:cNvSpPr txBox="1"/>
          <p:nvPr/>
        </p:nvSpPr>
        <p:spPr>
          <a:xfrm>
            <a:off x="1039800" y="5648000"/>
            <a:ext cx="3375600" cy="4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000" u="sng">
                <a:solidFill>
                  <a:srgbClr val="1155CC"/>
                </a:solidFill>
                <a:latin typeface="Montserrat"/>
                <a:ea typeface="Montserrat"/>
                <a:cs typeface="Montserrat"/>
                <a:sym typeface="Montserrat"/>
                <a:hlinkClick r:id="rId4">
                  <a:extLst>
                    <a:ext uri="{A12FA001-AC4F-418D-AE19-62706E023703}">
                      <ahyp:hlinkClr val="tx"/>
                    </a:ext>
                  </a:extLst>
                </a:hlinkClick>
              </a:rPr>
              <a:t>https://drive.google.com/file/d/1V-ZA2Qqp5sN4aHjr_jSU2v2R7W5AuvGa/view?usp=sharing</a:t>
            </a:r>
            <a:r>
              <a:rPr lang="pt-BR" sz="1000">
                <a:solidFill>
                  <a:schemeClr val="dk1"/>
                </a:solidFill>
                <a:latin typeface="Montserrat"/>
                <a:ea typeface="Montserrat"/>
                <a:cs typeface="Montserrat"/>
                <a:sym typeface="Montserrat"/>
              </a:rPr>
              <a:t> </a:t>
            </a:r>
            <a:endParaRPr/>
          </a:p>
        </p:txBody>
      </p:sp>
      <p:sp>
        <p:nvSpPr>
          <p:cNvPr id="268" name="Google Shape;268;p31"/>
          <p:cNvSpPr txBox="1"/>
          <p:nvPr/>
        </p:nvSpPr>
        <p:spPr>
          <a:xfrm>
            <a:off x="768450" y="6121400"/>
            <a:ext cx="6023100" cy="3000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2:</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Entrevistada: Mulher, 24 anos, Designer home office</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realizado: 19/11/2020</a:t>
            </a:r>
            <a:endParaRPr sz="1200">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As cores ajudaram ela a entender o funcionamento do aplicativo;</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Os ícones ajudaram na navegação no aplicativo;</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Espera que o aplicativo realmente ajude</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 parte das dicas estar na página inicial e na parte inferior facilita o entendimento;</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Acha que pessoas com menos afinidade poderá precisar de ajuda;</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Acha que as pessoas vão conseguir mexer bem no aplicativo;</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Estava tranquila em mexer no aplicativo por ajuda das cores e dos ícones;</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Sugere um tutorial para ajudar as pessoas a mexer no aplicativo, sendo ele um vídeo ou tutorial.</a:t>
            </a:r>
            <a:endParaRPr sz="1200">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191769"/>
                </a:solidFill>
                <a:latin typeface="Montserrat"/>
                <a:ea typeface="Montserrat"/>
                <a:cs typeface="Montserrat"/>
                <a:sym typeface="Montserrat"/>
              </a:rPr>
              <a:t>SUMÁRIO</a:t>
            </a:r>
            <a:endParaRPr b="1" sz="4800">
              <a:solidFill>
                <a:srgbClr val="191769"/>
              </a:solidFill>
              <a:latin typeface="Montserrat"/>
              <a:ea typeface="Montserrat"/>
              <a:cs typeface="Montserrat"/>
              <a:sym typeface="Montserrat"/>
            </a:endParaRPr>
          </a:p>
        </p:txBody>
      </p:sp>
      <p:graphicFrame>
        <p:nvGraphicFramePr>
          <p:cNvPr id="76" name="Google Shape;76;p14"/>
          <p:cNvGraphicFramePr/>
          <p:nvPr/>
        </p:nvGraphicFramePr>
        <p:xfrm>
          <a:off x="768450" y="2530825"/>
          <a:ext cx="3000000" cy="3000000"/>
        </p:xfrm>
        <a:graphic>
          <a:graphicData uri="http://schemas.openxmlformats.org/drawingml/2006/table">
            <a:tbl>
              <a:tblPr>
                <a:noFill/>
                <a:tableStyleId>{C0849A17-4840-49AF-B98F-C014CDB0242E}</a:tableStyleId>
              </a:tblPr>
              <a:tblGrid>
                <a:gridCol w="5336975"/>
                <a:gridCol w="727775"/>
              </a:tblGrid>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EQUIPE DE PROJETO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 PROBLEMA</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2. TESTE COM USUÁRIOS/VALIDAÇÃO DOS REQUISITOS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8</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2.1 PLANEJAMENTO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9</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2.2 EXECUÇÃO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13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2.2.1 TESTES TÉCNICOS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13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2.2.2 TESTES COM USUÁRIOS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14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2.2.2.1 TESTES/VALIDAÇÃO PARTE 1</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15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2.2.2.2 TESTES/VALIDAÇÃO PARTE 2</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18</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2.3 ANÁLISE</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21</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 PROTÓTIPO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23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3.1 STORYBOARD</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24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3.2 ARTEFATO FÍSICO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25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94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3.3 APLICATIVO PARA SMARTPHONE</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26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3.4 SOLUÇÃO ALTERNATIVA: EMAIL PARA O USUÁRIO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29</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3.5 WEBSITE</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33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3.6 INFLUÊNCIA DOS TESTES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34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4. CODIFICAÇÃO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35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4.1 ARQUITETURA, TECNOLOGIAS E FERRAMENTAS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36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4.1.1 ARQUITETURA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36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4.1.2 TECNOLOGIAS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36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4.1.3 FERRAMENTAS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37</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4.2 FUNCIONALIDADES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37</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4.3 ESTRUTURA DE DADOS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sp>
        <p:nvSpPr>
          <p:cNvPr id="77" name="Google Shape;77;p14"/>
          <p:cNvSpPr/>
          <p:nvPr/>
        </p:nvSpPr>
        <p:spPr>
          <a:xfrm>
            <a:off x="5670000" y="0"/>
            <a:ext cx="1890000" cy="540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3780000" y="0"/>
            <a:ext cx="1890000" cy="540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1890000" y="0"/>
            <a:ext cx="1890000" cy="540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0" y="0"/>
            <a:ext cx="1890000" cy="540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272" name="Shape 272"/>
        <p:cNvGrpSpPr/>
        <p:nvPr/>
      </p:nvGrpSpPr>
      <p:grpSpPr>
        <a:xfrm>
          <a:off x="0" y="0"/>
          <a:ext cx="0" cy="0"/>
          <a:chOff x="0" y="0"/>
          <a:chExt cx="0" cy="0"/>
        </a:xfrm>
      </p:grpSpPr>
      <p:sp>
        <p:nvSpPr>
          <p:cNvPr id="273" name="Google Shape;273;p3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274" name="Google Shape;274;p32"/>
          <p:cNvPicPr preferRelativeResize="0"/>
          <p:nvPr/>
        </p:nvPicPr>
        <p:blipFill>
          <a:blip r:embed="rId3">
            <a:alphaModFix/>
          </a:blip>
          <a:stretch>
            <a:fillRect/>
          </a:stretch>
        </p:blipFill>
        <p:spPr>
          <a:xfrm>
            <a:off x="823350" y="720000"/>
            <a:ext cx="3721825" cy="2084225"/>
          </a:xfrm>
          <a:prstGeom prst="rect">
            <a:avLst/>
          </a:prstGeom>
          <a:noFill/>
          <a:ln>
            <a:noFill/>
          </a:ln>
        </p:spPr>
      </p:pic>
      <p:sp>
        <p:nvSpPr>
          <p:cNvPr id="275" name="Google Shape;275;p32"/>
          <p:cNvSpPr txBox="1"/>
          <p:nvPr/>
        </p:nvSpPr>
        <p:spPr>
          <a:xfrm>
            <a:off x="823350" y="2674375"/>
            <a:ext cx="4106400" cy="4422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rPr lang="pt-BR" sz="900">
                <a:solidFill>
                  <a:srgbClr val="FFFFFF"/>
                </a:solidFill>
                <a:latin typeface="Montserrat"/>
                <a:ea typeface="Montserrat"/>
                <a:cs typeface="Montserrat"/>
                <a:sym typeface="Montserrat"/>
              </a:rPr>
              <a:t> Captura de tela de teste com usuário.</a:t>
            </a:r>
            <a:endParaRPr sz="900">
              <a:solidFill>
                <a:srgbClr val="FFFFFF"/>
              </a:solidFill>
              <a:latin typeface="Montserrat"/>
              <a:ea typeface="Montserrat"/>
              <a:cs typeface="Montserrat"/>
              <a:sym typeface="Montserrat"/>
            </a:endParaRPr>
          </a:p>
        </p:txBody>
      </p:sp>
      <p:sp>
        <p:nvSpPr>
          <p:cNvPr id="276" name="Google Shape;276;p32"/>
          <p:cNvSpPr txBox="1"/>
          <p:nvPr/>
        </p:nvSpPr>
        <p:spPr>
          <a:xfrm>
            <a:off x="823350" y="3040375"/>
            <a:ext cx="3721800" cy="44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000" u="sng">
                <a:solidFill>
                  <a:srgbClr val="1155CC"/>
                </a:solidFill>
                <a:latin typeface="Montserrat"/>
                <a:ea typeface="Montserrat"/>
                <a:cs typeface="Montserrat"/>
                <a:sym typeface="Montserrat"/>
                <a:hlinkClick r:id="rId4">
                  <a:extLst>
                    <a:ext uri="{A12FA001-AC4F-418D-AE19-62706E023703}">
                      <ahyp:hlinkClr val="tx"/>
                    </a:ext>
                  </a:extLst>
                </a:hlinkClick>
              </a:rPr>
              <a:t>https://drive.google.com/file/d/1onGJYg2-DDnUm8DFui7s0lHqNO5DJqAS/view?usp=sharing</a:t>
            </a:r>
            <a:r>
              <a:rPr lang="pt-BR"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0" lvl="0" marL="0" marR="1344747" rtl="0" algn="just">
              <a:lnSpc>
                <a:spcPct val="84433"/>
              </a:lnSpc>
              <a:spcBef>
                <a:spcPts val="917"/>
              </a:spcBef>
              <a:spcAft>
                <a:spcPts val="0"/>
              </a:spcAft>
              <a:buNone/>
            </a:pPr>
            <a:r>
              <a:rPr b="1" lang="pt-BR" sz="800">
                <a:solidFill>
                  <a:schemeClr val="dk1"/>
                </a:solidFill>
                <a:latin typeface="Montserrat"/>
                <a:ea typeface="Montserrat"/>
                <a:cs typeface="Montserrat"/>
                <a:sym typeface="Montserrat"/>
              </a:rPr>
              <a:t> </a:t>
            </a:r>
            <a:endParaRPr/>
          </a:p>
        </p:txBody>
      </p:sp>
      <p:sp>
        <p:nvSpPr>
          <p:cNvPr id="277" name="Google Shape;277;p32"/>
          <p:cNvSpPr txBox="1"/>
          <p:nvPr/>
        </p:nvSpPr>
        <p:spPr>
          <a:xfrm>
            <a:off x="723450" y="3575825"/>
            <a:ext cx="6113100" cy="2084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3: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Entrevistado: Homem, 26 anos, Odontólogo</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Teste realizado: 19/11/2020</a:t>
            </a:r>
            <a:endParaRPr b="1" sz="1200">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Auto-explicativo pelas cores;</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Teve dúvida na hora de ativar o sensor, talvez não está tão claro em questão ao nome;</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Simples, fácil, intuitivo.</a:t>
            </a:r>
            <a:endParaRPr sz="1200">
              <a:solidFill>
                <a:srgbClr val="FFFFFF"/>
              </a:solidFill>
              <a:latin typeface="Montserrat"/>
              <a:ea typeface="Montserrat"/>
              <a:cs typeface="Montserrat"/>
              <a:sym typeface="Montserrat"/>
            </a:endParaRPr>
          </a:p>
        </p:txBody>
      </p:sp>
      <p:pic>
        <p:nvPicPr>
          <p:cNvPr id="278" name="Google Shape;278;p32"/>
          <p:cNvPicPr preferRelativeResize="0"/>
          <p:nvPr/>
        </p:nvPicPr>
        <p:blipFill>
          <a:blip r:embed="rId5">
            <a:alphaModFix/>
          </a:blip>
          <a:stretch>
            <a:fillRect/>
          </a:stretch>
        </p:blipFill>
        <p:spPr>
          <a:xfrm>
            <a:off x="1015638" y="5753175"/>
            <a:ext cx="3721825" cy="2088506"/>
          </a:xfrm>
          <a:prstGeom prst="rect">
            <a:avLst/>
          </a:prstGeom>
          <a:noFill/>
          <a:ln>
            <a:noFill/>
          </a:ln>
        </p:spPr>
      </p:pic>
      <p:sp>
        <p:nvSpPr>
          <p:cNvPr id="279" name="Google Shape;279;p32"/>
          <p:cNvSpPr txBox="1"/>
          <p:nvPr/>
        </p:nvSpPr>
        <p:spPr>
          <a:xfrm>
            <a:off x="975775" y="7689275"/>
            <a:ext cx="3721800" cy="442200"/>
          </a:xfrm>
          <a:prstGeom prst="rect">
            <a:avLst/>
          </a:prstGeom>
          <a:noFill/>
          <a:ln>
            <a:noFill/>
          </a:ln>
        </p:spPr>
        <p:txBody>
          <a:bodyPr anchorCtr="0" anchor="t" bIns="91425" lIns="91425" spcFirstLastPara="1" rIns="91425" wrap="square" tIns="91425">
            <a:noAutofit/>
          </a:bodyPr>
          <a:lstStyle/>
          <a:p>
            <a:pPr indent="0" lvl="0" marL="0" marR="1344747" rtl="0" algn="just">
              <a:lnSpc>
                <a:spcPct val="84433"/>
              </a:lnSpc>
              <a:spcBef>
                <a:spcPts val="917"/>
              </a:spcBef>
              <a:spcAft>
                <a:spcPts val="0"/>
              </a:spcAft>
              <a:buNone/>
            </a:pPr>
            <a:r>
              <a:rPr lang="pt-BR" sz="900">
                <a:solidFill>
                  <a:srgbClr val="FFFFFF"/>
                </a:solidFill>
                <a:latin typeface="Montserrat"/>
                <a:ea typeface="Montserrat"/>
                <a:cs typeface="Montserrat"/>
                <a:sym typeface="Montserrat"/>
              </a:rPr>
              <a:t> Captura de tela de teste com usuário.</a:t>
            </a:r>
            <a:endParaRPr b="1">
              <a:solidFill>
                <a:srgbClr val="FFFFFF"/>
              </a:solidFill>
              <a:latin typeface="Montserrat"/>
              <a:ea typeface="Montserrat"/>
              <a:cs typeface="Montserrat"/>
              <a:sym typeface="Montserrat"/>
            </a:endParaRPr>
          </a:p>
        </p:txBody>
      </p:sp>
      <p:sp>
        <p:nvSpPr>
          <p:cNvPr id="280" name="Google Shape;280;p32"/>
          <p:cNvSpPr txBox="1"/>
          <p:nvPr/>
        </p:nvSpPr>
        <p:spPr>
          <a:xfrm>
            <a:off x="1063213" y="8055275"/>
            <a:ext cx="3851700" cy="44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900" u="sng">
                <a:solidFill>
                  <a:srgbClr val="1155CC"/>
                </a:solidFill>
                <a:latin typeface="Montserrat"/>
                <a:ea typeface="Montserrat"/>
                <a:cs typeface="Montserrat"/>
                <a:sym typeface="Montserrat"/>
                <a:hlinkClick r:id="rId6">
                  <a:extLst>
                    <a:ext uri="{A12FA001-AC4F-418D-AE19-62706E023703}">
                      <ahyp:hlinkClr val="tx"/>
                    </a:ext>
                  </a:extLst>
                </a:hlinkClick>
              </a:rPr>
              <a:t>https://drive.google.com/file/d/19DEkHuF4lPyH6VfIhaNqRKPALCc775C3/view?usp=sharing</a:t>
            </a:r>
            <a:r>
              <a:rPr lang="pt-BR" sz="900">
                <a:solidFill>
                  <a:schemeClr val="dk1"/>
                </a:solidFill>
                <a:latin typeface="Montserrat"/>
                <a:ea typeface="Montserrat"/>
                <a:cs typeface="Montserrat"/>
                <a:sym typeface="Montserrat"/>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284" name="Shape 284"/>
        <p:cNvGrpSpPr/>
        <p:nvPr/>
      </p:nvGrpSpPr>
      <p:grpSpPr>
        <a:xfrm>
          <a:off x="0" y="0"/>
          <a:ext cx="0" cy="0"/>
          <a:chOff x="0" y="0"/>
          <a:chExt cx="0" cy="0"/>
        </a:xfrm>
      </p:grpSpPr>
      <p:sp>
        <p:nvSpPr>
          <p:cNvPr id="285" name="Google Shape;285;p3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286" name="Google Shape;286;p33"/>
          <p:cNvSpPr txBox="1"/>
          <p:nvPr/>
        </p:nvSpPr>
        <p:spPr>
          <a:xfrm>
            <a:off x="720000" y="720000"/>
            <a:ext cx="6113100" cy="20721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Após a realização da segunda parte dos testes, foram pontuados alguns tópicos que serão considerados no planejamento das melhorias futuras do Sistema Monitora. A seguir, uma lista de sugestões apontadas no feedback com o usuários:</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Adição de sons de alerta que saíssem do artefato físico para complementar a função de notificar o usuário sobre a situação crítica;</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Considerar a questão da acessibilidade de forma mais ampla;</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Existência de um tutorial no início do uso do aplicativo.</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287" name="Google Shape;287;p33"/>
          <p:cNvSpPr txBox="1"/>
          <p:nvPr/>
        </p:nvSpPr>
        <p:spPr>
          <a:xfrm>
            <a:off x="720000" y="2879500"/>
            <a:ext cx="6011100" cy="268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600">
                <a:solidFill>
                  <a:srgbClr val="FFFFFF"/>
                </a:solidFill>
                <a:latin typeface="Montserrat"/>
                <a:ea typeface="Montserrat"/>
                <a:cs typeface="Montserrat"/>
                <a:sym typeface="Montserrat"/>
              </a:rPr>
              <a:t>2.3 ANÁLISE</a:t>
            </a:r>
            <a:endParaRPr b="1" sz="36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Como foi citado anteriormente, os testes/validações com os usuários aconteceram em duas etapas. Em cada etapa foi solicitado que os usuários respondessem um formulário online que usava a Escala Numérica de Usabilidade (em inglês, SUS: System Usability Scale) como base. Sendo assim, foi possível mensurar dados relativamente abstratos de forma concreta e científica. A seguir, as tabelas com os resultados das pontuações obtidas em cada fase de testes:</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SUS Fase 1 de Teste/Validação:</a:t>
            </a:r>
            <a:endParaRPr sz="1200">
              <a:solidFill>
                <a:srgbClr val="FFFFFF"/>
              </a:solidFill>
              <a:latin typeface="Montserrat"/>
              <a:ea typeface="Montserrat"/>
              <a:cs typeface="Montserrat"/>
              <a:sym typeface="Montserrat"/>
            </a:endParaRPr>
          </a:p>
        </p:txBody>
      </p:sp>
      <p:pic>
        <p:nvPicPr>
          <p:cNvPr id="288" name="Google Shape;288;p33"/>
          <p:cNvPicPr preferRelativeResize="0"/>
          <p:nvPr/>
        </p:nvPicPr>
        <p:blipFill>
          <a:blip r:embed="rId3">
            <a:alphaModFix/>
          </a:blip>
          <a:stretch>
            <a:fillRect/>
          </a:stretch>
        </p:blipFill>
        <p:spPr>
          <a:xfrm>
            <a:off x="720000" y="5668750"/>
            <a:ext cx="6011099" cy="878700"/>
          </a:xfrm>
          <a:prstGeom prst="rect">
            <a:avLst/>
          </a:prstGeom>
          <a:noFill/>
          <a:ln>
            <a:noFill/>
          </a:ln>
        </p:spPr>
      </p:pic>
      <p:sp>
        <p:nvSpPr>
          <p:cNvPr id="289" name="Google Shape;289;p33"/>
          <p:cNvSpPr txBox="1"/>
          <p:nvPr/>
        </p:nvSpPr>
        <p:spPr>
          <a:xfrm>
            <a:off x="996500" y="6373625"/>
            <a:ext cx="4912200" cy="639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SUS Fase 2 de Teste/Validação:</a:t>
            </a:r>
            <a:endParaRPr sz="1200">
              <a:solidFill>
                <a:srgbClr val="FFFFFF"/>
              </a:solidFill>
              <a:latin typeface="Montserrat"/>
              <a:ea typeface="Montserrat"/>
              <a:cs typeface="Montserrat"/>
              <a:sym typeface="Montserrat"/>
            </a:endParaRPr>
          </a:p>
        </p:txBody>
      </p:sp>
      <p:pic>
        <p:nvPicPr>
          <p:cNvPr id="290" name="Google Shape;290;p33"/>
          <p:cNvPicPr preferRelativeResize="0"/>
          <p:nvPr/>
        </p:nvPicPr>
        <p:blipFill>
          <a:blip r:embed="rId4">
            <a:alphaModFix/>
          </a:blip>
          <a:stretch>
            <a:fillRect/>
          </a:stretch>
        </p:blipFill>
        <p:spPr>
          <a:xfrm>
            <a:off x="771300" y="7012625"/>
            <a:ext cx="5959300" cy="878700"/>
          </a:xfrm>
          <a:prstGeom prst="rect">
            <a:avLst/>
          </a:prstGeom>
          <a:noFill/>
          <a:ln>
            <a:noFill/>
          </a:ln>
        </p:spPr>
      </p:pic>
      <p:sp>
        <p:nvSpPr>
          <p:cNvPr id="291" name="Google Shape;291;p33"/>
          <p:cNvSpPr txBox="1"/>
          <p:nvPr/>
        </p:nvSpPr>
        <p:spPr>
          <a:xfrm>
            <a:off x="771300" y="7891325"/>
            <a:ext cx="6010500" cy="87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Nas perguntas extras sobre elementos específicos da interface foram obtidas as seguintes respostas:</a:t>
            </a:r>
            <a:endParaRPr sz="1200">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295" name="Shape 295"/>
        <p:cNvGrpSpPr/>
        <p:nvPr/>
      </p:nvGrpSpPr>
      <p:grpSpPr>
        <a:xfrm>
          <a:off x="0" y="0"/>
          <a:ext cx="0" cy="0"/>
          <a:chOff x="0" y="0"/>
          <a:chExt cx="0" cy="0"/>
        </a:xfrm>
      </p:grpSpPr>
      <p:sp>
        <p:nvSpPr>
          <p:cNvPr id="296" name="Google Shape;296;p3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graphicFrame>
        <p:nvGraphicFramePr>
          <p:cNvPr id="297" name="Google Shape;297;p34"/>
          <p:cNvGraphicFramePr/>
          <p:nvPr/>
        </p:nvGraphicFramePr>
        <p:xfrm>
          <a:off x="914400" y="870250"/>
          <a:ext cx="3000000" cy="3000000"/>
        </p:xfrm>
        <a:graphic>
          <a:graphicData uri="http://schemas.openxmlformats.org/drawingml/2006/table">
            <a:tbl>
              <a:tblPr>
                <a:noFill/>
                <a:tableStyleId>{C0849A17-4840-49AF-B98F-C014CDB0242E}</a:tableStyleId>
              </a:tblPr>
              <a:tblGrid>
                <a:gridCol w="2865600"/>
                <a:gridCol w="2865600"/>
              </a:tblGrid>
              <a:tr h="12700">
                <a:tc>
                  <a:txBody>
                    <a:bodyPr/>
                    <a:lstStyle/>
                    <a:p>
                      <a:pPr indent="0" lvl="0" marL="0" rtl="0" algn="ctr">
                        <a:spcBef>
                          <a:spcPts val="0"/>
                        </a:spcBef>
                        <a:spcAft>
                          <a:spcPts val="0"/>
                        </a:spcAft>
                        <a:buNone/>
                      </a:pPr>
                      <a:r>
                        <a:rPr b="1" lang="pt-BR" sz="1100">
                          <a:solidFill>
                            <a:srgbClr val="FFFFFF"/>
                          </a:solidFill>
                          <a:latin typeface="Montserrat"/>
                          <a:ea typeface="Montserrat"/>
                          <a:cs typeface="Montserrat"/>
                          <a:sym typeface="Montserrat"/>
                        </a:rPr>
                        <a:t>Eu acho que AS CORES no aplicativo me ajudaram a entender melhor o funcionamento.</a:t>
                      </a:r>
                      <a:endParaRPr b="1" sz="11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pt-BR" sz="1100">
                          <a:solidFill>
                            <a:srgbClr val="FFFFFF"/>
                          </a:solidFill>
                          <a:latin typeface="Montserrat"/>
                          <a:ea typeface="Montserrat"/>
                          <a:cs typeface="Montserrat"/>
                          <a:sym typeface="Montserrat"/>
                        </a:rPr>
                        <a:t>Eu acho que OS ÍCONES no aplicativo me ajudaram a entender melhor o funcionamento.</a:t>
                      </a:r>
                      <a:endParaRPr b="1" sz="11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6700">
                <a:tc>
                  <a:txBody>
                    <a:bodyPr/>
                    <a:lstStyle/>
                    <a:p>
                      <a:pPr indent="0" lvl="0" marL="0" rtl="0" algn="l">
                        <a:spcBef>
                          <a:spcPts val="0"/>
                        </a:spcBef>
                        <a:spcAft>
                          <a:spcPts val="0"/>
                        </a:spcAft>
                        <a:buNone/>
                      </a:pPr>
                      <a:r>
                        <a:rPr lang="pt-BR" sz="1100">
                          <a:solidFill>
                            <a:srgbClr val="FFFFFF"/>
                          </a:solidFill>
                          <a:latin typeface="Montserrat"/>
                          <a:ea typeface="Montserrat"/>
                          <a:cs typeface="Montserrat"/>
                          <a:sym typeface="Montserrat"/>
                        </a:rPr>
                        <a:t>Duas respostas Nº 5, equivalentes a “Concordo totalmente”.</a:t>
                      </a:r>
                      <a:endParaRPr sz="11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rowSpan="2">
                  <a:txBody>
                    <a:bodyPr/>
                    <a:lstStyle/>
                    <a:p>
                      <a:pPr indent="0" lvl="0" marL="0" rtl="0" algn="l">
                        <a:spcBef>
                          <a:spcPts val="0"/>
                        </a:spcBef>
                        <a:spcAft>
                          <a:spcPts val="0"/>
                        </a:spcAft>
                        <a:buNone/>
                      </a:pPr>
                      <a:r>
                        <a:rPr lang="pt-BR" sz="1100">
                          <a:solidFill>
                            <a:srgbClr val="FFFFFF"/>
                          </a:solidFill>
                          <a:latin typeface="Montserrat"/>
                          <a:ea typeface="Montserrat"/>
                          <a:cs typeface="Montserrat"/>
                          <a:sym typeface="Montserrat"/>
                        </a:rPr>
                        <a:t>Três respostas Nº 5, equivalentes a “Concordo totalmente”.</a:t>
                      </a:r>
                      <a:endParaRPr sz="11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6700">
                <a:tc>
                  <a:txBody>
                    <a:bodyPr/>
                    <a:lstStyle/>
                    <a:p>
                      <a:pPr indent="0" lvl="0" marL="0" rtl="0" algn="l">
                        <a:spcBef>
                          <a:spcPts val="0"/>
                        </a:spcBef>
                        <a:spcAft>
                          <a:spcPts val="0"/>
                        </a:spcAft>
                        <a:buNone/>
                      </a:pPr>
                      <a:r>
                        <a:rPr lang="pt-BR" sz="1100">
                          <a:solidFill>
                            <a:srgbClr val="FFFFFF"/>
                          </a:solidFill>
                          <a:latin typeface="Montserrat"/>
                          <a:ea typeface="Montserrat"/>
                          <a:cs typeface="Montserrat"/>
                          <a:sym typeface="Montserrat"/>
                        </a:rPr>
                        <a:t>Uma resposta Nº 3, equivalentes a uma resposta indiferente.</a:t>
                      </a:r>
                      <a:endParaRPr sz="1100">
                        <a:solidFill>
                          <a:srgbClr val="FFFFFF"/>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vMerge="1"/>
              </a:tr>
            </a:tbl>
          </a:graphicData>
        </a:graphic>
      </p:graphicFrame>
      <p:sp>
        <p:nvSpPr>
          <p:cNvPr id="298" name="Google Shape;298;p34"/>
          <p:cNvSpPr txBox="1"/>
          <p:nvPr/>
        </p:nvSpPr>
        <p:spPr>
          <a:xfrm>
            <a:off x="817200" y="2359175"/>
            <a:ext cx="59256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Sendo assim, pode-se concluir que a análise dos dados recolhidos nos testes foi bastante proveitosa, o feedback vindo dos entrevistados foi positivo, a opinião que mais se repetiu entre eles é que o aplicativo tem uma fácil usabilidade e considerando as pontuações obtidas na Escala Numérica de Usabilidade (SUS), a proposta de solução do Sistema Monitora foi qualificada até o momento como “Excelente”.</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É válido citar que algumas questões críticas foram levantadas pelos usuários como pontos a serem tomados com mais atenção para um melhor desenvolvimento, serão apresentados posteriormente neste Dossiê no tópico que trata sobre os pontos de melhorias futuras.</a:t>
            </a:r>
            <a:endParaRPr sz="1200">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p:nvPr/>
        </p:nvSpPr>
        <p:spPr>
          <a:xfrm>
            <a:off x="0" y="0"/>
            <a:ext cx="7560000" cy="10692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305" name="Google Shape;305;p35"/>
          <p:cNvPicPr preferRelativeResize="0"/>
          <p:nvPr/>
        </p:nvPicPr>
        <p:blipFill rotWithShape="1">
          <a:blip r:embed="rId3">
            <a:alphaModFix/>
          </a:blip>
          <a:srcRect b="36100" l="14783" r="49703" t="35130"/>
          <a:stretch/>
        </p:blipFill>
        <p:spPr>
          <a:xfrm rot="-1078604">
            <a:off x="3133901" y="3114725"/>
            <a:ext cx="3795074" cy="3074550"/>
          </a:xfrm>
          <a:prstGeom prst="rect">
            <a:avLst/>
          </a:prstGeom>
          <a:noFill/>
          <a:ln>
            <a:noFill/>
          </a:ln>
        </p:spPr>
      </p:pic>
      <p:pic>
        <p:nvPicPr>
          <p:cNvPr id="306" name="Google Shape;306;p35"/>
          <p:cNvPicPr preferRelativeResize="0"/>
          <p:nvPr/>
        </p:nvPicPr>
        <p:blipFill rotWithShape="1">
          <a:blip r:embed="rId3">
            <a:alphaModFix/>
          </a:blip>
          <a:srcRect b="36100" l="14783" r="49703" t="35130"/>
          <a:stretch/>
        </p:blipFill>
        <p:spPr>
          <a:xfrm rot="-2848648">
            <a:off x="-2550575" y="6179638"/>
            <a:ext cx="5443623" cy="4410099"/>
          </a:xfrm>
          <a:prstGeom prst="rect">
            <a:avLst/>
          </a:prstGeom>
          <a:noFill/>
          <a:ln>
            <a:noFill/>
          </a:ln>
        </p:spPr>
      </p:pic>
      <p:pic>
        <p:nvPicPr>
          <p:cNvPr id="307" name="Google Shape;307;p35"/>
          <p:cNvPicPr preferRelativeResize="0"/>
          <p:nvPr/>
        </p:nvPicPr>
        <p:blipFill rotWithShape="1">
          <a:blip r:embed="rId3">
            <a:alphaModFix/>
          </a:blip>
          <a:srcRect b="36100" l="14783" r="49703" t="35130"/>
          <a:stretch/>
        </p:blipFill>
        <p:spPr>
          <a:xfrm>
            <a:off x="-1175000" y="-707225"/>
            <a:ext cx="2943775" cy="2384875"/>
          </a:xfrm>
          <a:prstGeom prst="rect">
            <a:avLst/>
          </a:prstGeom>
          <a:noFill/>
          <a:ln>
            <a:noFill/>
          </a:ln>
        </p:spPr>
      </p:pic>
      <p:sp>
        <p:nvSpPr>
          <p:cNvPr id="308" name="Google Shape;308;p35"/>
          <p:cNvSpPr txBox="1"/>
          <p:nvPr/>
        </p:nvSpPr>
        <p:spPr>
          <a:xfrm>
            <a:off x="497700" y="663125"/>
            <a:ext cx="641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pt-BR" sz="6500">
                <a:solidFill>
                  <a:srgbClr val="FFFFFF"/>
                </a:solidFill>
                <a:latin typeface="Montserrat"/>
                <a:ea typeface="Montserrat"/>
                <a:cs typeface="Montserrat"/>
                <a:sym typeface="Montserrat"/>
              </a:rPr>
              <a:t>PROTÓTIPO</a:t>
            </a:r>
            <a:endParaRPr b="1" sz="6500">
              <a:solidFill>
                <a:srgbClr val="FFFFFF"/>
              </a:solidFill>
              <a:latin typeface="Montserrat"/>
              <a:ea typeface="Montserrat"/>
              <a:cs typeface="Montserrat"/>
              <a:sym typeface="Montserrat"/>
            </a:endParaRPr>
          </a:p>
          <a:p>
            <a:pPr indent="0" lvl="0" marL="0" rtl="0" algn="r">
              <a:spcBef>
                <a:spcPts val="0"/>
              </a:spcBef>
              <a:spcAft>
                <a:spcPts val="0"/>
              </a:spcAft>
              <a:buNone/>
            </a:pPr>
            <a:r>
              <a:t/>
            </a:r>
            <a:endParaRPr b="1" sz="6500">
              <a:solidFill>
                <a:srgbClr val="FFFFFF"/>
              </a:solidFill>
              <a:latin typeface="Montserrat"/>
              <a:ea typeface="Montserrat"/>
              <a:cs typeface="Montserrat"/>
              <a:sym typeface="Montserrat"/>
            </a:endParaRPr>
          </a:p>
        </p:txBody>
      </p:sp>
      <p:sp>
        <p:nvSpPr>
          <p:cNvPr id="309" name="Google Shape;309;p35"/>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3</a:t>
            </a:r>
            <a:endParaRPr b="1" sz="20000">
              <a:solidFill>
                <a:srgbClr val="FFFFF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313" name="Shape 313"/>
        <p:cNvGrpSpPr/>
        <p:nvPr/>
      </p:nvGrpSpPr>
      <p:grpSpPr>
        <a:xfrm>
          <a:off x="0" y="0"/>
          <a:ext cx="0" cy="0"/>
          <a:chOff x="0" y="0"/>
          <a:chExt cx="0" cy="0"/>
        </a:xfrm>
      </p:grpSpPr>
      <p:sp>
        <p:nvSpPr>
          <p:cNvPr id="314" name="Google Shape;314;p3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315" name="Google Shape;315;p36"/>
          <p:cNvSpPr txBox="1"/>
          <p:nvPr/>
        </p:nvSpPr>
        <p:spPr>
          <a:xfrm>
            <a:off x="708325" y="4774925"/>
            <a:ext cx="6143400" cy="128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3.1 STORYBOARD</a:t>
            </a:r>
            <a:endParaRPr b="1" sz="36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Foi feito um Storyboard explicando o processo da solução. Nele é representado graficamente questões de ambiente e um passo a passo.</a:t>
            </a:r>
            <a:endParaRPr b="1" sz="36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316" name="Google Shape;316;p36"/>
          <p:cNvSpPr txBox="1"/>
          <p:nvPr/>
        </p:nvSpPr>
        <p:spPr>
          <a:xfrm>
            <a:off x="689800" y="1442575"/>
            <a:ext cx="6143400" cy="184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Como resposta ao problema do descontrole da qualidade e durabilidade dos alimentos em casa, a solução proposta pela equipe foi chamada de </a:t>
            </a:r>
            <a:r>
              <a:rPr b="1" lang="pt-BR" sz="1200">
                <a:solidFill>
                  <a:srgbClr val="FFFFFF"/>
                </a:solidFill>
                <a:latin typeface="Montserrat"/>
                <a:ea typeface="Montserrat"/>
                <a:cs typeface="Montserrat"/>
                <a:sym typeface="Montserrat"/>
              </a:rPr>
              <a:t>Monitora</a:t>
            </a:r>
            <a:r>
              <a:rPr lang="pt-BR" sz="1200">
                <a:solidFill>
                  <a:srgbClr val="FFFFFF"/>
                </a:solidFill>
                <a:latin typeface="Montserrat"/>
                <a:ea typeface="Montserrat"/>
                <a:cs typeface="Montserrat"/>
                <a:sym typeface="Montserrat"/>
              </a:rPr>
              <a:t> que consiste em um sistema que acompanha as condições de temperatura, umidade e iluminação dos espaços de armazenamento (despensa, geladeira e fruteira) e transmite ao usuário informações de alerta no caso de situações críticas (ex: temperatura mais alta do que o ideal) e o educa através de orientações sobre como controlar a armaz</a:t>
            </a:r>
            <a:r>
              <a:rPr lang="pt-BR" sz="1200">
                <a:solidFill>
                  <a:srgbClr val="FFFFFF"/>
                </a:solidFill>
                <a:latin typeface="Montserrat"/>
                <a:ea typeface="Montserrat"/>
                <a:cs typeface="Montserrat"/>
                <a:sym typeface="Montserrat"/>
              </a:rPr>
              <a:t>enagem dos alimentos de forma cada vez mais saudável e eficiente.</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4800">
              <a:solidFill>
                <a:srgbClr val="FFFFFF"/>
              </a:solidFill>
              <a:latin typeface="Montserrat"/>
              <a:ea typeface="Montserrat"/>
              <a:cs typeface="Montserrat"/>
              <a:sym typeface="Montserrat"/>
            </a:endParaRPr>
          </a:p>
        </p:txBody>
      </p:sp>
      <p:sp>
        <p:nvSpPr>
          <p:cNvPr id="317" name="Google Shape;317;p36"/>
          <p:cNvSpPr txBox="1"/>
          <p:nvPr/>
        </p:nvSpPr>
        <p:spPr>
          <a:xfrm>
            <a:off x="708300" y="591175"/>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FFFFF"/>
                </a:solidFill>
                <a:latin typeface="Montserrat"/>
                <a:ea typeface="Montserrat"/>
                <a:cs typeface="Montserrat"/>
                <a:sym typeface="Montserrat"/>
              </a:rPr>
              <a:t>3</a:t>
            </a:r>
            <a:r>
              <a:rPr b="1" lang="pt-BR" sz="4800">
                <a:solidFill>
                  <a:srgbClr val="FFFFFF"/>
                </a:solidFill>
                <a:latin typeface="Montserrat"/>
                <a:ea typeface="Montserrat"/>
                <a:cs typeface="Montserrat"/>
                <a:sym typeface="Montserrat"/>
              </a:rPr>
              <a:t>. </a:t>
            </a:r>
            <a:r>
              <a:rPr b="1" lang="pt-BR" sz="4800">
                <a:solidFill>
                  <a:schemeClr val="lt1"/>
                </a:solidFill>
                <a:latin typeface="Montserrat"/>
                <a:ea typeface="Montserrat"/>
                <a:cs typeface="Montserrat"/>
                <a:sym typeface="Montserrat"/>
              </a:rPr>
              <a:t>PROTÓTIPO</a:t>
            </a:r>
            <a:endParaRPr b="1" sz="4800">
              <a:solidFill>
                <a:schemeClr val="lt1"/>
              </a:solidFill>
              <a:latin typeface="Montserrat"/>
              <a:ea typeface="Montserrat"/>
              <a:cs typeface="Montserrat"/>
              <a:sym typeface="Montserrat"/>
            </a:endParaRPr>
          </a:p>
        </p:txBody>
      </p:sp>
      <p:pic>
        <p:nvPicPr>
          <p:cNvPr id="318" name="Google Shape;318;p36"/>
          <p:cNvPicPr preferRelativeResize="0"/>
          <p:nvPr/>
        </p:nvPicPr>
        <p:blipFill rotWithShape="1">
          <a:blip r:embed="rId3">
            <a:alphaModFix/>
          </a:blip>
          <a:srcRect b="19337" l="12976" r="12998" t="36664"/>
          <a:stretch/>
        </p:blipFill>
        <p:spPr>
          <a:xfrm>
            <a:off x="1844834" y="3543600"/>
            <a:ext cx="3833329" cy="1282500"/>
          </a:xfrm>
          <a:prstGeom prst="rect">
            <a:avLst/>
          </a:prstGeom>
          <a:noFill/>
          <a:ln>
            <a:noFill/>
          </a:ln>
        </p:spPr>
      </p:pic>
      <p:pic>
        <p:nvPicPr>
          <p:cNvPr id="319" name="Google Shape;319;p36"/>
          <p:cNvPicPr preferRelativeResize="0"/>
          <p:nvPr/>
        </p:nvPicPr>
        <p:blipFill>
          <a:blip r:embed="rId4">
            <a:alphaModFix/>
          </a:blip>
          <a:stretch>
            <a:fillRect/>
          </a:stretch>
        </p:blipFill>
        <p:spPr>
          <a:xfrm>
            <a:off x="1471813" y="6057425"/>
            <a:ext cx="4616416" cy="3872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323" name="Shape 323"/>
        <p:cNvGrpSpPr/>
        <p:nvPr/>
      </p:nvGrpSpPr>
      <p:grpSpPr>
        <a:xfrm>
          <a:off x="0" y="0"/>
          <a:ext cx="0" cy="0"/>
          <a:chOff x="0" y="0"/>
          <a:chExt cx="0" cy="0"/>
        </a:xfrm>
      </p:grpSpPr>
      <p:sp>
        <p:nvSpPr>
          <p:cNvPr id="324" name="Google Shape;324;p3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325" name="Google Shape;325;p37"/>
          <p:cNvSpPr txBox="1"/>
          <p:nvPr/>
        </p:nvSpPr>
        <p:spPr>
          <a:xfrm>
            <a:off x="689800" y="720000"/>
            <a:ext cx="6143400" cy="92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3.2 ARTEFATO FÍSIC</a:t>
            </a:r>
            <a:r>
              <a:rPr b="1" lang="pt-BR" sz="3600">
                <a:solidFill>
                  <a:srgbClr val="FFFFFF"/>
                </a:solidFill>
                <a:latin typeface="Montserrat"/>
                <a:ea typeface="Montserrat"/>
                <a:cs typeface="Montserrat"/>
                <a:sym typeface="Montserrat"/>
              </a:rPr>
              <a:t>O</a:t>
            </a:r>
            <a:endParaRPr b="1" sz="36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Como foi apresentado anteriormente, será necessário o desenvolvimento de um artefato físico com um hardware composto por um Arduíno + Módulos Sensores de Temperatura, Umidade e Iluminação. Para isso, foi desenvolvida uma solução que acomode tais peças de forma apropriada e possua uma forma estética interessante.</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Devido à situação atual de pandemia não será possível desenvolvê-los totalmente de forma física, para isso, foi produzida a modelagem 3D do mesmo. A seguir, imagens do protótipo do artefato.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b="1" sz="3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pic>
        <p:nvPicPr>
          <p:cNvPr id="326" name="Google Shape;326;p37"/>
          <p:cNvPicPr preferRelativeResize="0"/>
          <p:nvPr/>
        </p:nvPicPr>
        <p:blipFill rotWithShape="1">
          <a:blip r:embed="rId3">
            <a:alphaModFix/>
          </a:blip>
          <a:srcRect b="0" l="0" r="0" t="4843"/>
          <a:stretch/>
        </p:blipFill>
        <p:spPr>
          <a:xfrm>
            <a:off x="941550" y="3572125"/>
            <a:ext cx="5676900" cy="5391150"/>
          </a:xfrm>
          <a:prstGeom prst="rect">
            <a:avLst/>
          </a:prstGeom>
          <a:noFill/>
          <a:ln>
            <a:noFill/>
          </a:ln>
        </p:spPr>
      </p:pic>
      <p:sp>
        <p:nvSpPr>
          <p:cNvPr id="327" name="Google Shape;327;p37"/>
          <p:cNvSpPr txBox="1"/>
          <p:nvPr/>
        </p:nvSpPr>
        <p:spPr>
          <a:xfrm>
            <a:off x="941550" y="9093125"/>
            <a:ext cx="6309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Quanto ao arduino, foi montado um circuito conectando-o ao módulo, passando por um botão, com propósito de ativar o circuito apenas quando desejado.</a:t>
            </a:r>
            <a:endParaRPr sz="1200">
              <a:solidFill>
                <a:srgbClr val="FFFFF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331" name="Shape 331"/>
        <p:cNvGrpSpPr/>
        <p:nvPr/>
      </p:nvGrpSpPr>
      <p:grpSpPr>
        <a:xfrm>
          <a:off x="0" y="0"/>
          <a:ext cx="0" cy="0"/>
          <a:chOff x="0" y="0"/>
          <a:chExt cx="0" cy="0"/>
        </a:xfrm>
      </p:grpSpPr>
      <p:sp>
        <p:nvSpPr>
          <p:cNvPr id="332" name="Google Shape;332;p3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333" name="Google Shape;333;p38"/>
          <p:cNvPicPr preferRelativeResize="0"/>
          <p:nvPr/>
        </p:nvPicPr>
        <p:blipFill>
          <a:blip r:embed="rId3">
            <a:alphaModFix/>
          </a:blip>
          <a:stretch>
            <a:fillRect/>
          </a:stretch>
        </p:blipFill>
        <p:spPr>
          <a:xfrm>
            <a:off x="1071825" y="866625"/>
            <a:ext cx="5495925" cy="3095625"/>
          </a:xfrm>
          <a:prstGeom prst="rect">
            <a:avLst/>
          </a:prstGeom>
          <a:noFill/>
          <a:ln>
            <a:noFill/>
          </a:ln>
        </p:spPr>
      </p:pic>
      <p:sp>
        <p:nvSpPr>
          <p:cNvPr id="334" name="Google Shape;334;p38"/>
          <p:cNvSpPr txBox="1"/>
          <p:nvPr/>
        </p:nvSpPr>
        <p:spPr>
          <a:xfrm>
            <a:off x="768450" y="4156500"/>
            <a:ext cx="6064800" cy="5184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No tópico a seguir, “Codificação” serão apresentados os códigos presentes nesta etapa da solução.</a:t>
            </a:r>
            <a:endParaRPr>
              <a:solidFill>
                <a:srgbClr val="FFFFFF"/>
              </a:solidFill>
            </a:endParaRPr>
          </a:p>
        </p:txBody>
      </p:sp>
      <p:sp>
        <p:nvSpPr>
          <p:cNvPr id="335" name="Google Shape;335;p38"/>
          <p:cNvSpPr txBox="1"/>
          <p:nvPr/>
        </p:nvSpPr>
        <p:spPr>
          <a:xfrm>
            <a:off x="768450" y="4674900"/>
            <a:ext cx="6064800" cy="51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3.3 APLICATIVO PARA SMARTPHONE</a:t>
            </a:r>
            <a:endParaRPr b="1" sz="36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Como foi citado anteriormente, um aplicativo para smartphone será prototipado de forma a contemplar a interface e fluxo de funcionamento para ser testado e validado pelos usuários. Infelizmente, devido a falta de tempo hábil, não será possível desenvolver a codificação que diz respeito a funcionalidade de enviar notificações através do aplicativo ao usuário do sistema.</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De início, foi definida a lista com as funcionalidades para serem desenvolvidas, foram elas:</a:t>
            </a:r>
            <a:endParaRPr sz="1200">
              <a:solidFill>
                <a:srgbClr val="FFFFFF"/>
              </a:solidFill>
              <a:latin typeface="Montserrat"/>
              <a:ea typeface="Montserrat"/>
              <a:cs typeface="Montserrat"/>
              <a:sym typeface="Montserrat"/>
            </a:endParaRPr>
          </a:p>
          <a:p>
            <a:pPr indent="-304800" lvl="1" marL="9144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Apresentação da temperatura, umidade e iluminação do espaço de armazenamento monitorado com a possibilidade do usuário conferir os dados de temperatura, umidade e iluminação de forma ativa em tempo real;</a:t>
            </a:r>
            <a:endParaRPr sz="1200">
              <a:solidFill>
                <a:srgbClr val="FFFFFF"/>
              </a:solidFill>
              <a:latin typeface="Montserrat"/>
              <a:ea typeface="Montserrat"/>
              <a:cs typeface="Montserrat"/>
              <a:sym typeface="Montserrat"/>
            </a:endParaRPr>
          </a:p>
          <a:p>
            <a:pPr indent="-304800" lvl="1" marL="9144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Notificar o usuário quando alguma situação crítica estiver acontecendo;</a:t>
            </a:r>
            <a:endParaRPr sz="1200">
              <a:solidFill>
                <a:srgbClr val="FFFFFF"/>
              </a:solidFill>
              <a:latin typeface="Montserrat"/>
              <a:ea typeface="Montserrat"/>
              <a:cs typeface="Montserrat"/>
              <a:sym typeface="Montserrat"/>
            </a:endParaRPr>
          </a:p>
          <a:p>
            <a:pPr indent="-304800" lvl="1" marL="9144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Fornecer dicas baseadas na situação crítica que aconteceu; e</a:t>
            </a:r>
            <a:endParaRPr sz="1200">
              <a:solidFill>
                <a:srgbClr val="FFFFFF"/>
              </a:solidFill>
              <a:latin typeface="Montserrat"/>
              <a:ea typeface="Montserrat"/>
              <a:cs typeface="Montserrat"/>
              <a:sym typeface="Montserrat"/>
            </a:endParaRPr>
          </a:p>
          <a:p>
            <a:pPr indent="-304800" lvl="1" marL="9144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Fornecer dicas sobre assuntos variados dentro do tema da armazenagem de alimentos e segurança alimentar.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339" name="Shape 339"/>
        <p:cNvGrpSpPr/>
        <p:nvPr/>
      </p:nvGrpSpPr>
      <p:grpSpPr>
        <a:xfrm>
          <a:off x="0" y="0"/>
          <a:ext cx="0" cy="0"/>
          <a:chOff x="0" y="0"/>
          <a:chExt cx="0" cy="0"/>
        </a:xfrm>
      </p:grpSpPr>
      <p:sp>
        <p:nvSpPr>
          <p:cNvPr id="340" name="Google Shape;340;p3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341" name="Google Shape;341;p39"/>
          <p:cNvSpPr txBox="1"/>
          <p:nvPr/>
        </p:nvSpPr>
        <p:spPr>
          <a:xfrm>
            <a:off x="681875" y="720000"/>
            <a:ext cx="6151200" cy="513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Em seguida, para auxiliar na definição do melhor fluxo de informações, foi desenvolvido o fluxograma a seguir:</a:t>
            </a:r>
            <a:endParaRPr sz="1200">
              <a:solidFill>
                <a:srgbClr val="FFFFFF"/>
              </a:solidFill>
              <a:latin typeface="Montserrat"/>
              <a:ea typeface="Montserrat"/>
              <a:cs typeface="Montserrat"/>
              <a:sym typeface="Montserrat"/>
            </a:endParaRPr>
          </a:p>
        </p:txBody>
      </p:sp>
      <p:pic>
        <p:nvPicPr>
          <p:cNvPr id="342" name="Google Shape;342;p39"/>
          <p:cNvPicPr preferRelativeResize="0"/>
          <p:nvPr/>
        </p:nvPicPr>
        <p:blipFill>
          <a:blip r:embed="rId3">
            <a:alphaModFix/>
          </a:blip>
          <a:stretch>
            <a:fillRect/>
          </a:stretch>
        </p:blipFill>
        <p:spPr>
          <a:xfrm>
            <a:off x="912975" y="1341825"/>
            <a:ext cx="5734050" cy="3276600"/>
          </a:xfrm>
          <a:prstGeom prst="rect">
            <a:avLst/>
          </a:prstGeom>
          <a:noFill/>
          <a:ln>
            <a:noFill/>
          </a:ln>
        </p:spPr>
      </p:pic>
      <p:sp>
        <p:nvSpPr>
          <p:cNvPr id="343" name="Google Shape;343;p39"/>
          <p:cNvSpPr txBox="1"/>
          <p:nvPr/>
        </p:nvSpPr>
        <p:spPr>
          <a:xfrm>
            <a:off x="768450" y="4726650"/>
            <a:ext cx="6064800" cy="49932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Posteriormente, foi desenvolvido na ferramenta Figma o wireframe de média fidelidade, foi apresentado no dossiê do Status Report 2. Como foi citado anteriormente,  a interface de média fidelidade foi analisada na Etapa 1 dos testes pelos usuários e a partir do feedback obtido, foi possível desenvolver o protótipo da interface em alta fidelidade.</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Nesse sentido, como já foi citado anteriormente, a partir dos dos feedbacks dos usuários na etapa de testes que apontavam as seguintes necessidades foram consideradas: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uma interface "mais limpa", com poucos botões e bem sinalizado com cores e ícones, para facilitar a interação de usuários pouco familiarizados com tecnologias e</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de que os alertas precisam ter mais destaque, para chamar mais atenção para a situação crítica.</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Continuando com as mesmas intenções do protótipo de média fidelidade, para o protótipo de alta fidelidade também foi definido que a organização dos elementos da interface tem a intenção de simplificar o uso através de uma única tela, de forma a dar destaque às informações dos dados fornecidos pelo hardware de monitoramento através do uso das cores. As dicas informativas, por possuírem maior quantidade de texto, ficam como informações secundárias.</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Para definição dos elementos da interface, foi produzido o seguinte Style Guide com a paleta de cores, tipografia, ícones e botões utilizados:</a:t>
            </a:r>
            <a:endParaRPr sz="1200">
              <a:solidFill>
                <a:srgbClr val="FFFFFF"/>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347" name="Shape 347"/>
        <p:cNvGrpSpPr/>
        <p:nvPr/>
      </p:nvGrpSpPr>
      <p:grpSpPr>
        <a:xfrm>
          <a:off x="0" y="0"/>
          <a:ext cx="0" cy="0"/>
          <a:chOff x="0" y="0"/>
          <a:chExt cx="0" cy="0"/>
        </a:xfrm>
      </p:grpSpPr>
      <p:sp>
        <p:nvSpPr>
          <p:cNvPr id="348" name="Google Shape;348;p4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349" name="Google Shape;349;p40"/>
          <p:cNvPicPr preferRelativeResize="0"/>
          <p:nvPr/>
        </p:nvPicPr>
        <p:blipFill rotWithShape="1">
          <a:blip r:embed="rId3">
            <a:alphaModFix/>
          </a:blip>
          <a:srcRect b="0" l="0" r="0" t="0"/>
          <a:stretch/>
        </p:blipFill>
        <p:spPr>
          <a:xfrm>
            <a:off x="1310013" y="540000"/>
            <a:ext cx="4939974" cy="4821049"/>
          </a:xfrm>
          <a:prstGeom prst="rect">
            <a:avLst/>
          </a:prstGeom>
          <a:noFill/>
          <a:ln>
            <a:noFill/>
          </a:ln>
        </p:spPr>
      </p:pic>
      <p:sp>
        <p:nvSpPr>
          <p:cNvPr id="350" name="Google Shape;350;p40"/>
          <p:cNvSpPr txBox="1"/>
          <p:nvPr/>
        </p:nvSpPr>
        <p:spPr>
          <a:xfrm>
            <a:off x="747600" y="5263675"/>
            <a:ext cx="6064800" cy="132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Para acessar o protótipo completo, está disponível no link a seguir:</a:t>
            </a:r>
            <a:br>
              <a:rPr lang="pt-BR" sz="1200">
                <a:solidFill>
                  <a:srgbClr val="FFFFFF"/>
                </a:solidFill>
                <a:latin typeface="Montserrat"/>
                <a:ea typeface="Montserrat"/>
                <a:cs typeface="Montserrat"/>
                <a:sym typeface="Montserrat"/>
              </a:rPr>
            </a:br>
            <a:r>
              <a:rPr lang="pt-BR" sz="1200">
                <a:solidFill>
                  <a:srgbClr val="FFFFFF"/>
                </a:solidFill>
                <a:latin typeface="Montserrat"/>
                <a:ea typeface="Montserrat"/>
                <a:cs typeface="Montserrat"/>
                <a:sym typeface="Montserrat"/>
              </a:rPr>
              <a:t>https://www.figma.com/proto/8JNpSZlLumrynV8zE5fNlA/WIREFRAME-ALTA_CONTROL-F?node-id=10%3A10&amp;scaling=scale-down. Abaixo, capturas de tela de algumas telas da interface proposta:</a:t>
            </a:r>
            <a:endParaRPr sz="1200">
              <a:solidFill>
                <a:srgbClr val="FFFFFF"/>
              </a:solidFill>
              <a:latin typeface="Montserrat"/>
              <a:ea typeface="Montserrat"/>
              <a:cs typeface="Montserrat"/>
              <a:sym typeface="Montserrat"/>
            </a:endParaRPr>
          </a:p>
        </p:txBody>
      </p:sp>
      <p:pic>
        <p:nvPicPr>
          <p:cNvPr id="351" name="Google Shape;351;p40"/>
          <p:cNvPicPr preferRelativeResize="0"/>
          <p:nvPr/>
        </p:nvPicPr>
        <p:blipFill>
          <a:blip r:embed="rId4">
            <a:alphaModFix/>
          </a:blip>
          <a:stretch>
            <a:fillRect/>
          </a:stretch>
        </p:blipFill>
        <p:spPr>
          <a:xfrm>
            <a:off x="992613" y="6415675"/>
            <a:ext cx="5574782" cy="3304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355" name="Shape 355"/>
        <p:cNvGrpSpPr/>
        <p:nvPr/>
      </p:nvGrpSpPr>
      <p:grpSpPr>
        <a:xfrm>
          <a:off x="0" y="0"/>
          <a:ext cx="0" cy="0"/>
          <a:chOff x="0" y="0"/>
          <a:chExt cx="0" cy="0"/>
        </a:xfrm>
      </p:grpSpPr>
      <p:pic>
        <p:nvPicPr>
          <p:cNvPr id="356" name="Google Shape;356;p41"/>
          <p:cNvPicPr preferRelativeResize="0"/>
          <p:nvPr/>
        </p:nvPicPr>
        <p:blipFill>
          <a:blip r:embed="rId3">
            <a:alphaModFix/>
          </a:blip>
          <a:stretch>
            <a:fillRect/>
          </a:stretch>
        </p:blipFill>
        <p:spPr>
          <a:xfrm>
            <a:off x="1155863" y="845000"/>
            <a:ext cx="5248275" cy="4610100"/>
          </a:xfrm>
          <a:prstGeom prst="rect">
            <a:avLst/>
          </a:prstGeom>
          <a:noFill/>
          <a:ln>
            <a:noFill/>
          </a:ln>
        </p:spPr>
      </p:pic>
      <p:sp>
        <p:nvSpPr>
          <p:cNvPr id="357" name="Google Shape;357;p41"/>
          <p:cNvSpPr txBox="1"/>
          <p:nvPr/>
        </p:nvSpPr>
        <p:spPr>
          <a:xfrm>
            <a:off x="768450" y="5628250"/>
            <a:ext cx="6064800" cy="196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3.4 SOLUÇÃO ALTERNATIVA: EMAIL PARA O USUÁRIO</a:t>
            </a:r>
            <a:endParaRPr sz="1200">
              <a:solidFill>
                <a:srgbClr val="FFFFFF"/>
              </a:solidFill>
              <a:latin typeface="Montserrat"/>
              <a:ea typeface="Montserrat"/>
              <a:cs typeface="Montserrat"/>
              <a:sym typeface="Montserrat"/>
            </a:endParaRPr>
          </a:p>
        </p:txBody>
      </p:sp>
      <p:sp>
        <p:nvSpPr>
          <p:cNvPr id="358" name="Google Shape;358;p41"/>
          <p:cNvSpPr txBox="1"/>
          <p:nvPr/>
        </p:nvSpPr>
        <p:spPr>
          <a:xfrm>
            <a:off x="768450" y="7596850"/>
            <a:ext cx="6064800" cy="20778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Como foi citado brevemente acima, foi definido inicialmente no escopo do trabalho  que a forma de comunicação com o usuário consistia no processo em que o hardware faria a leitura dos dados e os transmitiria ao usuário através da plataforma (aplicativo de smartphone), entretanto, por questões práticas de tempo limitado para desenvolvimento de tal funcionalidade, foi decidido junto aos professores que seria substituído pela funcionalidade de se comunicar diretamente com o usuário através do envio de mensagem de email. </a:t>
            </a:r>
            <a:endParaRPr sz="1200">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191769"/>
                </a:solidFill>
                <a:latin typeface="Montserrat"/>
                <a:ea typeface="Montserrat"/>
                <a:cs typeface="Montserrat"/>
                <a:sym typeface="Montserrat"/>
              </a:rPr>
              <a:t>SUMÁRIO</a:t>
            </a:r>
            <a:endParaRPr b="1" sz="4800">
              <a:solidFill>
                <a:srgbClr val="191769"/>
              </a:solidFill>
              <a:latin typeface="Montserrat"/>
              <a:ea typeface="Montserrat"/>
              <a:cs typeface="Montserrat"/>
              <a:sym typeface="Montserrat"/>
            </a:endParaRPr>
          </a:p>
        </p:txBody>
      </p:sp>
      <p:graphicFrame>
        <p:nvGraphicFramePr>
          <p:cNvPr id="87" name="Google Shape;87;p15"/>
          <p:cNvGraphicFramePr/>
          <p:nvPr/>
        </p:nvGraphicFramePr>
        <p:xfrm>
          <a:off x="768450" y="2530910"/>
          <a:ext cx="3000000" cy="3000000"/>
        </p:xfrm>
        <a:graphic>
          <a:graphicData uri="http://schemas.openxmlformats.org/drawingml/2006/table">
            <a:tbl>
              <a:tblPr>
                <a:noFill/>
                <a:tableStyleId>{C0849A17-4840-49AF-B98F-C014CDB0242E}</a:tableStyleId>
              </a:tblPr>
              <a:tblGrid>
                <a:gridCol w="5336950"/>
                <a:gridCol w="727800"/>
              </a:tblGrid>
              <a:tr h="2715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4.4 INTEGRAÇÃO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47</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5. CHECKLIST DE IMPLEMENTAÇÃO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48</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5.1 VIABILIDADE FINANCEIRA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49</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5.2 DESEJO DAS PERSONAS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50</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5.3 VIABILIDADE TÉCNICA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51</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6. CRITÉRIOS DE PROCESSO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52</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6.1 PLANEJADO X REALIZADO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53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6.1.2 PLANEJAMENTO SEMANAL</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54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6.2 METODOLOGIAS E FERRAMENTAS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55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6.3 PONTOS FORTES E DE MELHORIA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56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7. CONCLUSÃO E TRABALHOS FUTUROS</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57</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7.1 CONSIDERAÇÕES FINAIS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58</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7.2 POSSÍVEIS DESDOBRAMENTOS FUTUROS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58</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8. LIÇÕES APRENDIDAS</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60</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15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ANEXOS</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62</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sp>
        <p:nvSpPr>
          <p:cNvPr id="88" name="Google Shape;88;p15"/>
          <p:cNvSpPr/>
          <p:nvPr/>
        </p:nvSpPr>
        <p:spPr>
          <a:xfrm>
            <a:off x="5670000" y="0"/>
            <a:ext cx="1890000" cy="540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3780000" y="0"/>
            <a:ext cx="1890000" cy="540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1890000" y="0"/>
            <a:ext cx="1890000" cy="540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0" y="0"/>
            <a:ext cx="1890000" cy="540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362" name="Shape 362"/>
        <p:cNvGrpSpPr/>
        <p:nvPr/>
      </p:nvGrpSpPr>
      <p:grpSpPr>
        <a:xfrm>
          <a:off x="0" y="0"/>
          <a:ext cx="0" cy="0"/>
          <a:chOff x="0" y="0"/>
          <a:chExt cx="0" cy="0"/>
        </a:xfrm>
      </p:grpSpPr>
      <p:sp>
        <p:nvSpPr>
          <p:cNvPr id="363" name="Google Shape;363;p42"/>
          <p:cNvSpPr txBox="1"/>
          <p:nvPr/>
        </p:nvSpPr>
        <p:spPr>
          <a:xfrm>
            <a:off x="768450" y="720000"/>
            <a:ext cx="6064800" cy="8382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 funcionalidade de comunicação através de notificação pelo aplicativo será posta como uma melhoria futura a ser desenvolvida em um contexto com mais tempo. O esquema a seguir expressa tal decisão:</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364" name="Google Shape;364;p42"/>
          <p:cNvPicPr preferRelativeResize="0"/>
          <p:nvPr/>
        </p:nvPicPr>
        <p:blipFill>
          <a:blip r:embed="rId3">
            <a:alphaModFix/>
          </a:blip>
          <a:stretch>
            <a:fillRect/>
          </a:stretch>
        </p:blipFill>
        <p:spPr>
          <a:xfrm>
            <a:off x="1057650" y="1558200"/>
            <a:ext cx="5486400" cy="5334000"/>
          </a:xfrm>
          <a:prstGeom prst="rect">
            <a:avLst/>
          </a:prstGeom>
          <a:noFill/>
          <a:ln>
            <a:noFill/>
          </a:ln>
        </p:spPr>
      </p:pic>
      <p:sp>
        <p:nvSpPr>
          <p:cNvPr id="365" name="Google Shape;365;p42"/>
          <p:cNvSpPr txBox="1"/>
          <p:nvPr/>
        </p:nvSpPr>
        <p:spPr>
          <a:xfrm>
            <a:off x="768450" y="6892200"/>
            <a:ext cx="60648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Sendo assim, a solução alternativa consiste em um processo em que:</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O arduíno possuirá módulos  programados para que ele registre dados de temperatura e umidade em um intervalo de tempo específico,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Haverá conexão entre o arduino e o computador onde o programa vai ler as informações do módulo do arduino (programado em linguagem Python), as informações serão armazenadas em arquivos de texto.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Em outro programa (programado na linguagem C), que lê tais informações escritas nos arquivos e processa-as dentro de uma estrutura de dados do tipo lista encadeada. Por fim, uma média é calculada e enviada de volta ao programa em Python através de um arquivo de texto.</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369" name="Shape 369"/>
        <p:cNvGrpSpPr/>
        <p:nvPr/>
      </p:nvGrpSpPr>
      <p:grpSpPr>
        <a:xfrm>
          <a:off x="0" y="0"/>
          <a:ext cx="0" cy="0"/>
          <a:chOff x="0" y="0"/>
          <a:chExt cx="0" cy="0"/>
        </a:xfrm>
      </p:grpSpPr>
      <p:sp>
        <p:nvSpPr>
          <p:cNvPr id="370" name="Google Shape;370;p43"/>
          <p:cNvSpPr txBox="1"/>
          <p:nvPr/>
        </p:nvSpPr>
        <p:spPr>
          <a:xfrm>
            <a:off x="768450" y="720000"/>
            <a:ext cx="6064800" cy="30000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4. O programa principal, em python, recebe o arquivo com as médias das informações e realiza uma checagem de parâmetros, no caso do Sistema Monitora, se for uma condição adversa (por exemplo: temperatura da fruteira está elevada e isso irá estragar os alimentos), será programado o envio de uma mensagem ao usuário via e-mail alertando-o sobre tal situação.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Para esta etapa, foi produzido os seguinte modelos de mensagens de      email para serem enviados aos usuários: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Para a situação de cadastro inicial do usuário, uma mensagem de boas vindas ao Sistema Monitora:</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371" name="Google Shape;371;p43"/>
          <p:cNvPicPr preferRelativeResize="0"/>
          <p:nvPr/>
        </p:nvPicPr>
        <p:blipFill>
          <a:blip r:embed="rId3">
            <a:alphaModFix/>
          </a:blip>
          <a:stretch>
            <a:fillRect/>
          </a:stretch>
        </p:blipFill>
        <p:spPr>
          <a:xfrm>
            <a:off x="1272125" y="3363475"/>
            <a:ext cx="5057425" cy="3965025"/>
          </a:xfrm>
          <a:prstGeom prst="rect">
            <a:avLst/>
          </a:prstGeom>
          <a:noFill/>
          <a:ln>
            <a:noFill/>
          </a:ln>
        </p:spPr>
      </p:pic>
      <p:sp>
        <p:nvSpPr>
          <p:cNvPr id="372" name="Google Shape;372;p43"/>
          <p:cNvSpPr txBox="1"/>
          <p:nvPr/>
        </p:nvSpPr>
        <p:spPr>
          <a:xfrm>
            <a:off x="768450" y="7328500"/>
            <a:ext cx="6064800" cy="9177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t/>
            </a:r>
            <a:endParaRPr sz="1200">
              <a:solidFill>
                <a:srgbClr val="F3F3F3"/>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3F3F3"/>
              </a:buClr>
              <a:buSzPts val="1200"/>
              <a:buFont typeface="Montserrat"/>
              <a:buChar char="●"/>
            </a:pPr>
            <a:r>
              <a:rPr lang="pt-BR" sz="1200">
                <a:solidFill>
                  <a:srgbClr val="F3F3F3"/>
                </a:solidFill>
                <a:latin typeface="Montserrat"/>
                <a:ea typeface="Montserrat"/>
                <a:cs typeface="Montserrat"/>
                <a:sym typeface="Montserrat"/>
              </a:rPr>
              <a:t>Para a situação de alerta para uma situação crítica que foi identificada no espaço de armazenamento:</a:t>
            </a:r>
            <a:endParaRPr sz="1200">
              <a:solidFill>
                <a:srgbClr val="F3F3F3"/>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376" name="Shape 376"/>
        <p:cNvGrpSpPr/>
        <p:nvPr/>
      </p:nvGrpSpPr>
      <p:grpSpPr>
        <a:xfrm>
          <a:off x="0" y="0"/>
          <a:ext cx="0" cy="0"/>
          <a:chOff x="0" y="0"/>
          <a:chExt cx="0" cy="0"/>
        </a:xfrm>
      </p:grpSpPr>
      <p:pic>
        <p:nvPicPr>
          <p:cNvPr id="377" name="Google Shape;377;p44"/>
          <p:cNvPicPr preferRelativeResize="0"/>
          <p:nvPr/>
        </p:nvPicPr>
        <p:blipFill>
          <a:blip r:embed="rId3">
            <a:alphaModFix/>
          </a:blip>
          <a:stretch>
            <a:fillRect/>
          </a:stretch>
        </p:blipFill>
        <p:spPr>
          <a:xfrm>
            <a:off x="1636875" y="720000"/>
            <a:ext cx="4077075" cy="4919675"/>
          </a:xfrm>
          <a:prstGeom prst="rect">
            <a:avLst/>
          </a:prstGeom>
          <a:noFill/>
          <a:ln>
            <a:noFill/>
          </a:ln>
        </p:spPr>
      </p:pic>
      <p:sp>
        <p:nvSpPr>
          <p:cNvPr id="378" name="Google Shape;378;p44"/>
          <p:cNvSpPr txBox="1"/>
          <p:nvPr/>
        </p:nvSpPr>
        <p:spPr>
          <a:xfrm>
            <a:off x="747600" y="5639675"/>
            <a:ext cx="6064800" cy="1125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No exemplo anterior foi mostrado o email para a situação crítica de temperatura elevada, mas também foram produzidos os banners de mensagem a serem apresentados no caso de outras situações críticas. A seguir, as imagens:</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379" name="Google Shape;379;p44"/>
          <p:cNvPicPr preferRelativeResize="0"/>
          <p:nvPr/>
        </p:nvPicPr>
        <p:blipFill>
          <a:blip r:embed="rId4">
            <a:alphaModFix/>
          </a:blip>
          <a:stretch>
            <a:fillRect/>
          </a:stretch>
        </p:blipFill>
        <p:spPr>
          <a:xfrm>
            <a:off x="1238675" y="6667125"/>
            <a:ext cx="5082642" cy="2791875"/>
          </a:xfrm>
          <a:prstGeom prst="rect">
            <a:avLst/>
          </a:prstGeom>
          <a:noFill/>
          <a:ln>
            <a:noFill/>
          </a:ln>
        </p:spPr>
      </p:pic>
      <p:sp>
        <p:nvSpPr>
          <p:cNvPr id="380" name="Google Shape;380;p44"/>
          <p:cNvSpPr txBox="1"/>
          <p:nvPr/>
        </p:nvSpPr>
        <p:spPr>
          <a:xfrm>
            <a:off x="638575" y="9252950"/>
            <a:ext cx="6728400" cy="605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A codificação desta parte do sistema será apresentada no tópico “Codificação” a seguir.</a:t>
            </a:r>
            <a:endParaRPr sz="1200">
              <a:solidFill>
                <a:srgbClr val="FFFFFF"/>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384" name="Shape 384"/>
        <p:cNvGrpSpPr/>
        <p:nvPr/>
      </p:nvGrpSpPr>
      <p:grpSpPr>
        <a:xfrm>
          <a:off x="0" y="0"/>
          <a:ext cx="0" cy="0"/>
          <a:chOff x="0" y="0"/>
          <a:chExt cx="0" cy="0"/>
        </a:xfrm>
      </p:grpSpPr>
      <p:sp>
        <p:nvSpPr>
          <p:cNvPr id="385" name="Google Shape;385;p45"/>
          <p:cNvSpPr txBox="1"/>
          <p:nvPr/>
        </p:nvSpPr>
        <p:spPr>
          <a:xfrm>
            <a:off x="747600" y="720000"/>
            <a:ext cx="6064800" cy="81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3.5 WEBSITE</a:t>
            </a:r>
            <a:endParaRPr b="1" sz="3600">
              <a:solidFill>
                <a:srgbClr val="FFFFFF"/>
              </a:solidFill>
              <a:latin typeface="Montserrat"/>
              <a:ea typeface="Montserrat"/>
              <a:cs typeface="Montserrat"/>
              <a:sym typeface="Montserrat"/>
            </a:endParaRPr>
          </a:p>
        </p:txBody>
      </p:sp>
      <p:sp>
        <p:nvSpPr>
          <p:cNvPr id="386" name="Google Shape;386;p45"/>
          <p:cNvSpPr txBox="1"/>
          <p:nvPr/>
        </p:nvSpPr>
        <p:spPr>
          <a:xfrm>
            <a:off x="747600" y="1536600"/>
            <a:ext cx="6064800" cy="25542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Para complementar a intenção funcional do Sistema Monitora, também foi produzido um Website que será apresentado ao usuário como um meio de informação sobre armazenamento de alimentos. Através da tela inicial do aplicativo ou pelo link fornecido nos emails de contato (na solução alternativa) o usuário tem acesso ao portal Monitora.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Devido às condições técnicas limitadas, o site foi produzido em html5, personalizado com um template e domínio pré-definidos do GitHub, dessa forma, as opções de mudanças na interface foram bem reduzidas, sendo possível apenas desenvolver o protótipo de média fidelidade do mesmo. O site está disponível para visualização no link </a:t>
            </a:r>
            <a:r>
              <a:rPr lang="pt-BR" sz="1200" u="sng">
                <a:solidFill>
                  <a:srgbClr val="FFFFFF"/>
                </a:solidFill>
                <a:latin typeface="Montserrat"/>
                <a:ea typeface="Montserrat"/>
                <a:cs typeface="Montserrat"/>
                <a:sym typeface="Montserrat"/>
                <a:hlinkClick r:id="rId3">
                  <a:extLst>
                    <a:ext uri="{A12FA001-AC4F-418D-AE19-62706E023703}">
                      <ahyp:hlinkClr val="tx"/>
                    </a:ext>
                  </a:extLst>
                </a:hlinkClick>
              </a:rPr>
              <a:t>https://systemonitora.github.io/</a:t>
            </a:r>
            <a:r>
              <a:rPr lang="pt-BR" sz="1200">
                <a:solidFill>
                  <a:srgbClr val="FFFFFF"/>
                </a:solidFill>
                <a:latin typeface="Montserrat"/>
                <a:ea typeface="Montserrat"/>
                <a:cs typeface="Montserrat"/>
                <a:sym typeface="Montserrat"/>
              </a:rPr>
              <a:t>. A seguir, a capturas de tela da interface do site produzida até o momento.</a:t>
            </a:r>
            <a:endParaRPr sz="1200">
              <a:solidFill>
                <a:srgbClr val="FFFFFF"/>
              </a:solidFill>
              <a:latin typeface="Montserrat"/>
              <a:ea typeface="Montserrat"/>
              <a:cs typeface="Montserrat"/>
              <a:sym typeface="Montserrat"/>
            </a:endParaRPr>
          </a:p>
        </p:txBody>
      </p:sp>
      <p:pic>
        <p:nvPicPr>
          <p:cNvPr id="387" name="Google Shape;387;p45"/>
          <p:cNvPicPr preferRelativeResize="0"/>
          <p:nvPr/>
        </p:nvPicPr>
        <p:blipFill>
          <a:blip r:embed="rId4">
            <a:alphaModFix/>
          </a:blip>
          <a:stretch>
            <a:fillRect/>
          </a:stretch>
        </p:blipFill>
        <p:spPr>
          <a:xfrm>
            <a:off x="912975" y="4090800"/>
            <a:ext cx="5734050" cy="3228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391" name="Shape 391"/>
        <p:cNvGrpSpPr/>
        <p:nvPr/>
      </p:nvGrpSpPr>
      <p:grpSpPr>
        <a:xfrm>
          <a:off x="0" y="0"/>
          <a:ext cx="0" cy="0"/>
          <a:chOff x="0" y="0"/>
          <a:chExt cx="0" cy="0"/>
        </a:xfrm>
      </p:grpSpPr>
      <p:sp>
        <p:nvSpPr>
          <p:cNvPr id="392" name="Google Shape;392;p46"/>
          <p:cNvSpPr txBox="1"/>
          <p:nvPr/>
        </p:nvSpPr>
        <p:spPr>
          <a:xfrm>
            <a:off x="768450" y="720000"/>
            <a:ext cx="6064800" cy="595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3600">
                <a:solidFill>
                  <a:schemeClr val="lt1"/>
                </a:solidFill>
                <a:latin typeface="Montserrat"/>
                <a:ea typeface="Montserrat"/>
                <a:cs typeface="Montserrat"/>
                <a:sym typeface="Montserrat"/>
              </a:rPr>
              <a:t>3.6 INFLUÊNCIA DOS TESTES </a:t>
            </a:r>
            <a:endParaRPr b="1" sz="3600">
              <a:solidFill>
                <a:schemeClr val="lt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A etapa de testes foi muito importante pois a partir do contato direto com os usuários foi possível ter um ponto de vista de grande relevância para o desenvolvimento do projeto.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Como já citado anteriormente, na etapa 1 foram obtidos feedbacks muito interessantes para o melhoramento do Sistema Monitora no protótipo de alta fidelidade. A partir da fase 2 dos testes com usuários/validação dos requisitos foi possível reunir alguns pontos importantes a serem considerados o planejamento das melhorias futuras do Sistema Monitora. Foram eles: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Adição de sons de alerta que saíssem do artefato físico para complementar a função de notificar o usuário sobre a situação crítica;</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Considerar a questão da acessibilidade de forma mais ampla; e</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Existência de um tutorial no início do uso do aplicativo.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Sendo assim, a partir desse levantamento, em um outro momento com mais tempo e habilidades técnicas disponíveis, espera-se que o Sistema Monitora seja melhorado de forma contínua e atenda cada vez mais as demandas dos usuários.</a:t>
            </a:r>
            <a:endParaRPr sz="3600">
              <a:solidFill>
                <a:schemeClr val="dk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7"/>
          <p:cNvSpPr/>
          <p:nvPr/>
        </p:nvSpPr>
        <p:spPr>
          <a:xfrm>
            <a:off x="0" y="0"/>
            <a:ext cx="7560000" cy="10692000"/>
          </a:xfrm>
          <a:prstGeom prst="rect">
            <a:avLst/>
          </a:prstGeom>
          <a:solidFill>
            <a:srgbClr val="191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399" name="Google Shape;399;p47"/>
          <p:cNvSpPr txBox="1"/>
          <p:nvPr/>
        </p:nvSpPr>
        <p:spPr>
          <a:xfrm>
            <a:off x="497700" y="663125"/>
            <a:ext cx="641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CODIFICAÇÃO</a:t>
            </a:r>
            <a:endParaRPr b="1" sz="6500">
              <a:solidFill>
                <a:srgbClr val="FFFFFF"/>
              </a:solidFill>
              <a:latin typeface="Montserrat"/>
              <a:ea typeface="Montserrat"/>
              <a:cs typeface="Montserrat"/>
              <a:sym typeface="Montserrat"/>
            </a:endParaRPr>
          </a:p>
          <a:p>
            <a:pPr indent="0" lvl="0" marL="0" rtl="0" algn="r">
              <a:spcBef>
                <a:spcPts val="0"/>
              </a:spcBef>
              <a:spcAft>
                <a:spcPts val="0"/>
              </a:spcAft>
              <a:buNone/>
            </a:pPr>
            <a:r>
              <a:t/>
            </a:r>
            <a:endParaRPr b="1" sz="6500">
              <a:solidFill>
                <a:srgbClr val="FFFFFF"/>
              </a:solidFill>
              <a:latin typeface="Montserrat"/>
              <a:ea typeface="Montserrat"/>
              <a:cs typeface="Montserrat"/>
              <a:sym typeface="Montserrat"/>
            </a:endParaRPr>
          </a:p>
        </p:txBody>
      </p:sp>
      <p:pic>
        <p:nvPicPr>
          <p:cNvPr id="400" name="Google Shape;400;p47"/>
          <p:cNvPicPr preferRelativeResize="0"/>
          <p:nvPr/>
        </p:nvPicPr>
        <p:blipFill rotWithShape="1">
          <a:blip r:embed="rId3">
            <a:alphaModFix/>
          </a:blip>
          <a:srcRect b="4667" l="17368" r="50094" t="64845"/>
          <a:stretch/>
        </p:blipFill>
        <p:spPr>
          <a:xfrm rot="813021">
            <a:off x="3564035" y="2636327"/>
            <a:ext cx="3929330" cy="3681795"/>
          </a:xfrm>
          <a:prstGeom prst="rect">
            <a:avLst/>
          </a:prstGeom>
          <a:noFill/>
          <a:ln>
            <a:noFill/>
          </a:ln>
        </p:spPr>
      </p:pic>
      <p:pic>
        <p:nvPicPr>
          <p:cNvPr id="401" name="Google Shape;401;p47"/>
          <p:cNvPicPr preferRelativeResize="0"/>
          <p:nvPr/>
        </p:nvPicPr>
        <p:blipFill rotWithShape="1">
          <a:blip r:embed="rId3">
            <a:alphaModFix/>
          </a:blip>
          <a:srcRect b="4667" l="17368" r="50094" t="64845"/>
          <a:stretch/>
        </p:blipFill>
        <p:spPr>
          <a:xfrm>
            <a:off x="-965400" y="-869675"/>
            <a:ext cx="2697100" cy="2527200"/>
          </a:xfrm>
          <a:prstGeom prst="rect">
            <a:avLst/>
          </a:prstGeom>
          <a:noFill/>
          <a:ln>
            <a:noFill/>
          </a:ln>
        </p:spPr>
      </p:pic>
      <p:pic>
        <p:nvPicPr>
          <p:cNvPr id="402" name="Google Shape;402;p47"/>
          <p:cNvPicPr preferRelativeResize="0"/>
          <p:nvPr/>
        </p:nvPicPr>
        <p:blipFill rotWithShape="1">
          <a:blip r:embed="rId3">
            <a:alphaModFix/>
          </a:blip>
          <a:srcRect b="4667" l="17368" r="50094" t="64845"/>
          <a:stretch/>
        </p:blipFill>
        <p:spPr>
          <a:xfrm rot="5227025">
            <a:off x="-1154075" y="6303624"/>
            <a:ext cx="4543676" cy="4257448"/>
          </a:xfrm>
          <a:prstGeom prst="rect">
            <a:avLst/>
          </a:prstGeom>
          <a:noFill/>
          <a:ln>
            <a:noFill/>
          </a:ln>
        </p:spPr>
      </p:pic>
      <p:sp>
        <p:nvSpPr>
          <p:cNvPr id="403" name="Google Shape;403;p47"/>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4</a:t>
            </a:r>
            <a:endParaRPr b="1" sz="20000">
              <a:solidFill>
                <a:srgbClr val="FFFFFF"/>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407" name="Shape 407"/>
        <p:cNvGrpSpPr/>
        <p:nvPr/>
      </p:nvGrpSpPr>
      <p:grpSpPr>
        <a:xfrm>
          <a:off x="0" y="0"/>
          <a:ext cx="0" cy="0"/>
          <a:chOff x="0" y="0"/>
          <a:chExt cx="0" cy="0"/>
        </a:xfrm>
      </p:grpSpPr>
      <p:sp>
        <p:nvSpPr>
          <p:cNvPr id="408" name="Google Shape;408;p4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409" name="Google Shape;409;p48"/>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4800">
                <a:solidFill>
                  <a:srgbClr val="FFFFFF"/>
                </a:solidFill>
                <a:latin typeface="Montserrat"/>
                <a:ea typeface="Montserrat"/>
                <a:cs typeface="Montserrat"/>
                <a:sym typeface="Montserrat"/>
              </a:rPr>
              <a:t>4. CODIFICAÇÃO</a:t>
            </a:r>
            <a:endParaRPr b="1" sz="4800">
              <a:solidFill>
                <a:srgbClr val="FFFFFF"/>
              </a:solidFill>
              <a:latin typeface="Montserrat"/>
              <a:ea typeface="Montserrat"/>
              <a:cs typeface="Montserrat"/>
              <a:sym typeface="Montserrat"/>
            </a:endParaRPr>
          </a:p>
        </p:txBody>
      </p:sp>
      <p:sp>
        <p:nvSpPr>
          <p:cNvPr id="410" name="Google Shape;410;p48"/>
          <p:cNvSpPr txBox="1"/>
          <p:nvPr/>
        </p:nvSpPr>
        <p:spPr>
          <a:xfrm>
            <a:off x="768450" y="1810275"/>
            <a:ext cx="5936400" cy="238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4.1 ARQUITETURA, TECNOLOGIAS E FERRAMENTAS</a:t>
            </a:r>
            <a:endParaRPr b="1" sz="36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700">
              <a:solidFill>
                <a:schemeClr val="dk1"/>
              </a:solidFill>
              <a:latin typeface="Montserrat"/>
              <a:ea typeface="Montserrat"/>
              <a:cs typeface="Montserrat"/>
              <a:sym typeface="Montserrat"/>
            </a:endParaRPr>
          </a:p>
        </p:txBody>
      </p:sp>
      <p:sp>
        <p:nvSpPr>
          <p:cNvPr id="411" name="Google Shape;411;p48"/>
          <p:cNvSpPr txBox="1"/>
          <p:nvPr/>
        </p:nvSpPr>
        <p:spPr>
          <a:xfrm>
            <a:off x="768450" y="3983350"/>
            <a:ext cx="5936400" cy="81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4.1.1 ARQUITETURA</a:t>
            </a:r>
            <a:endParaRPr>
              <a:solidFill>
                <a:srgbClr val="FFFFFF"/>
              </a:solidFill>
            </a:endParaRPr>
          </a:p>
        </p:txBody>
      </p:sp>
      <p:pic>
        <p:nvPicPr>
          <p:cNvPr id="412" name="Google Shape;412;p48"/>
          <p:cNvPicPr preferRelativeResize="0"/>
          <p:nvPr/>
        </p:nvPicPr>
        <p:blipFill rotWithShape="1">
          <a:blip r:embed="rId3">
            <a:alphaModFix/>
          </a:blip>
          <a:srcRect b="15754" l="0" r="0" t="0"/>
          <a:stretch/>
        </p:blipFill>
        <p:spPr>
          <a:xfrm>
            <a:off x="869625" y="4822225"/>
            <a:ext cx="5734050" cy="2535812"/>
          </a:xfrm>
          <a:prstGeom prst="rect">
            <a:avLst/>
          </a:prstGeom>
          <a:noFill/>
          <a:ln>
            <a:noFill/>
          </a:ln>
        </p:spPr>
      </p:pic>
      <p:sp>
        <p:nvSpPr>
          <p:cNvPr id="413" name="Google Shape;413;p48"/>
          <p:cNvSpPr txBox="1"/>
          <p:nvPr/>
        </p:nvSpPr>
        <p:spPr>
          <a:xfrm>
            <a:off x="869550" y="7962125"/>
            <a:ext cx="5734200" cy="14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4.1.2 TECNOLOGIAS</a:t>
            </a:r>
            <a:endParaRPr b="1" sz="3000">
              <a:solidFill>
                <a:srgbClr val="FFFFFF"/>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417" name="Shape 417"/>
        <p:cNvGrpSpPr/>
        <p:nvPr/>
      </p:nvGrpSpPr>
      <p:grpSpPr>
        <a:xfrm>
          <a:off x="0" y="0"/>
          <a:ext cx="0" cy="0"/>
          <a:chOff x="0" y="0"/>
          <a:chExt cx="0" cy="0"/>
        </a:xfrm>
      </p:grpSpPr>
      <p:sp>
        <p:nvSpPr>
          <p:cNvPr id="418" name="Google Shape;418;p4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419" name="Google Shape;419;p49"/>
          <p:cNvSpPr txBox="1"/>
          <p:nvPr/>
        </p:nvSpPr>
        <p:spPr>
          <a:xfrm>
            <a:off x="708300" y="720000"/>
            <a:ext cx="6143400" cy="9252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As tecnologias utilizadas no desenvolvimento do projeto foram:</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Python:</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A linguagem de programação Python foi utilizada para desenvolver o escopo principal do código, responsável, também, pela conexão com o arduino, cadastro do usuário no sistema, envio dos e-mails para o usuário e integração com a linguagem de programação C.</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C:</a:t>
            </a:r>
            <a:endParaRPr b="1"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Utilizada para receber as informações do código Python e processá-las.</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Arduino:</a:t>
            </a:r>
            <a:endParaRPr b="1"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Responsável por ler e processar as informações vindas dos módulos de temperatura e umidade.</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HTML:</a:t>
            </a:r>
            <a:endParaRPr b="1" sz="1200">
              <a:solidFill>
                <a:srgbClr val="FFFFFF"/>
              </a:solidFill>
              <a:latin typeface="Montserrat"/>
              <a:ea typeface="Montserrat"/>
              <a:cs typeface="Montserrat"/>
              <a:sym typeface="Montserrat"/>
            </a:endParaRPr>
          </a:p>
          <a:p>
            <a:pPr indent="45720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 Responsável pelo layout dos e-mails e do site</a:t>
            </a:r>
            <a:r>
              <a:rPr lang="pt-BR"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3000">
                <a:solidFill>
                  <a:srgbClr val="FFFFFF"/>
                </a:solidFill>
                <a:latin typeface="Montserrat"/>
                <a:ea typeface="Montserrat"/>
                <a:cs typeface="Montserrat"/>
                <a:sym typeface="Montserrat"/>
              </a:rPr>
              <a:t>4.1.3 FERRAMENTAS</a:t>
            </a:r>
            <a:endParaRPr b="1" sz="30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Para o desenvolvimento dos códigos, foram usadas as seguintes IDE’s: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Python- Pycharm</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C- Codeblocks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Arduino- Arduino IDE</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Foi utilizado também o Repl.it, para que os integrantes pudessem escrever e interagir entre si em tempo real.</a:t>
            </a:r>
            <a:endParaRPr sz="1200">
              <a:solidFill>
                <a:srgbClr val="FFFFFF"/>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FFFFFF"/>
              </a:buClr>
              <a:buSzPts val="1000"/>
              <a:buFont typeface="Montserrat"/>
              <a:buChar char="❖"/>
            </a:pPr>
            <a:r>
              <a:rPr lang="pt-BR" sz="1200">
                <a:solidFill>
                  <a:srgbClr val="FFFFFF"/>
                </a:solidFill>
                <a:latin typeface="Montserrat"/>
                <a:ea typeface="Montserrat"/>
                <a:cs typeface="Montserrat"/>
                <a:sym typeface="Montserrat"/>
              </a:rPr>
              <a:t>Site HTML5</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4.2 FUNCIONALIDADES</a:t>
            </a:r>
            <a:endParaRPr b="1" sz="3600">
              <a:solidFill>
                <a:srgbClr val="FFFFFF"/>
              </a:solidFill>
              <a:latin typeface="Montserrat"/>
              <a:ea typeface="Montserrat"/>
              <a:cs typeface="Montserrat"/>
              <a:sym typeface="Montserrat"/>
            </a:endParaRPr>
          </a:p>
          <a:p>
            <a:pPr indent="-298450" lvl="0" marL="914400" rtl="0" algn="l">
              <a:lnSpc>
                <a:spcPct val="115000"/>
              </a:lnSpc>
              <a:spcBef>
                <a:spcPts val="0"/>
              </a:spcBef>
              <a:spcAft>
                <a:spcPts val="0"/>
              </a:spcAft>
              <a:buClr>
                <a:srgbClr val="FFFFFF"/>
              </a:buClr>
              <a:buSzPts val="1100"/>
              <a:buFont typeface="Montserrat"/>
              <a:buChar char="●"/>
            </a:pPr>
            <a:r>
              <a:rPr b="1" lang="pt-BR" sz="1200">
                <a:solidFill>
                  <a:srgbClr val="FFFFFF"/>
                </a:solidFill>
                <a:latin typeface="Montserrat"/>
                <a:ea typeface="Montserrat"/>
                <a:cs typeface="Montserrat"/>
                <a:sym typeface="Montserrat"/>
              </a:rPr>
              <a:t>Python:</a:t>
            </a:r>
            <a:endParaRPr b="1" sz="1200">
              <a:solidFill>
                <a:srgbClr val="FFFFFF"/>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Na primeira execução do código, é solicitado que o usuário faça o cadastro com o seu e-mail:</a:t>
            </a:r>
            <a:endParaRPr b="1"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pic>
        <p:nvPicPr>
          <p:cNvPr id="420" name="Google Shape;420;p49"/>
          <p:cNvPicPr preferRelativeResize="0"/>
          <p:nvPr/>
        </p:nvPicPr>
        <p:blipFill>
          <a:blip r:embed="rId3">
            <a:alphaModFix/>
          </a:blip>
          <a:stretch>
            <a:fillRect/>
          </a:stretch>
        </p:blipFill>
        <p:spPr>
          <a:xfrm>
            <a:off x="768450" y="7474600"/>
            <a:ext cx="6064750" cy="1128324"/>
          </a:xfrm>
          <a:prstGeom prst="rect">
            <a:avLst/>
          </a:prstGeom>
          <a:noFill/>
          <a:ln>
            <a:noFill/>
          </a:ln>
        </p:spPr>
      </p:pic>
      <p:pic>
        <p:nvPicPr>
          <p:cNvPr id="421" name="Google Shape;421;p49"/>
          <p:cNvPicPr preferRelativeResize="0"/>
          <p:nvPr/>
        </p:nvPicPr>
        <p:blipFill>
          <a:blip r:embed="rId4">
            <a:alphaModFix/>
          </a:blip>
          <a:stretch>
            <a:fillRect/>
          </a:stretch>
        </p:blipFill>
        <p:spPr>
          <a:xfrm>
            <a:off x="768450" y="8753550"/>
            <a:ext cx="3352890" cy="818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425" name="Shape 425"/>
        <p:cNvGrpSpPr/>
        <p:nvPr/>
      </p:nvGrpSpPr>
      <p:grpSpPr>
        <a:xfrm>
          <a:off x="0" y="0"/>
          <a:ext cx="0" cy="0"/>
          <a:chOff x="0" y="0"/>
          <a:chExt cx="0" cy="0"/>
        </a:xfrm>
      </p:grpSpPr>
      <p:sp>
        <p:nvSpPr>
          <p:cNvPr id="426" name="Google Shape;426;p50"/>
          <p:cNvSpPr txBox="1"/>
          <p:nvPr/>
        </p:nvSpPr>
        <p:spPr>
          <a:xfrm>
            <a:off x="747600" y="567600"/>
            <a:ext cx="6064800" cy="118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Link do funcionamento dessa etapa: </a:t>
            </a:r>
            <a:r>
              <a:rPr lang="pt-BR" sz="1200" u="sng">
                <a:solidFill>
                  <a:schemeClr val="hlink"/>
                </a:solidFill>
                <a:latin typeface="Montserrat"/>
                <a:ea typeface="Montserrat"/>
                <a:cs typeface="Montserrat"/>
                <a:sym typeface="Montserrat"/>
                <a:hlinkClick r:id="rId3"/>
              </a:rPr>
              <a:t>https://drive.google.com/file/d/1jzUAfLehlORUwDdvQX8bvMSJE-DLRwBC/view?usp=sharing</a:t>
            </a:r>
            <a:r>
              <a:rPr lang="pt-BR" sz="1200">
                <a:solidFill>
                  <a:srgbClr val="FFFFFF"/>
                </a:solidFill>
                <a:latin typeface="Montserrat"/>
                <a:ea typeface="Montserrat"/>
                <a:cs typeface="Montserrat"/>
                <a:sym typeface="Montserrat"/>
              </a:rPr>
              <a:t>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Função responsável pelo primeiro acesso:</a:t>
            </a:r>
            <a:endParaRPr sz="1200">
              <a:solidFill>
                <a:srgbClr val="FFFFFF"/>
              </a:solidFill>
              <a:latin typeface="Montserrat"/>
              <a:ea typeface="Montserrat"/>
              <a:cs typeface="Montserrat"/>
              <a:sym typeface="Montserrat"/>
            </a:endParaRPr>
          </a:p>
        </p:txBody>
      </p:sp>
      <p:pic>
        <p:nvPicPr>
          <p:cNvPr id="427" name="Google Shape;427;p50"/>
          <p:cNvPicPr preferRelativeResize="0"/>
          <p:nvPr/>
        </p:nvPicPr>
        <p:blipFill>
          <a:blip r:embed="rId4">
            <a:alphaModFix/>
          </a:blip>
          <a:stretch>
            <a:fillRect/>
          </a:stretch>
        </p:blipFill>
        <p:spPr>
          <a:xfrm>
            <a:off x="747600" y="1547650"/>
            <a:ext cx="6085599" cy="2143914"/>
          </a:xfrm>
          <a:prstGeom prst="rect">
            <a:avLst/>
          </a:prstGeom>
          <a:noFill/>
          <a:ln>
            <a:noFill/>
          </a:ln>
        </p:spPr>
      </p:pic>
      <p:sp>
        <p:nvSpPr>
          <p:cNvPr id="428" name="Google Shape;428;p50"/>
          <p:cNvSpPr txBox="1"/>
          <p:nvPr/>
        </p:nvSpPr>
        <p:spPr>
          <a:xfrm>
            <a:off x="747600" y="3942250"/>
            <a:ext cx="6064800" cy="4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Função responsável pelo e-mail inicial:</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429" name="Google Shape;429;p50"/>
          <p:cNvPicPr preferRelativeResize="0"/>
          <p:nvPr/>
        </p:nvPicPr>
        <p:blipFill>
          <a:blip r:embed="rId5">
            <a:alphaModFix/>
          </a:blip>
          <a:stretch>
            <a:fillRect/>
          </a:stretch>
        </p:blipFill>
        <p:spPr>
          <a:xfrm>
            <a:off x="931575" y="4286675"/>
            <a:ext cx="2601039" cy="3096475"/>
          </a:xfrm>
          <a:prstGeom prst="rect">
            <a:avLst/>
          </a:prstGeom>
          <a:noFill/>
          <a:ln>
            <a:noFill/>
          </a:ln>
        </p:spPr>
      </p:pic>
      <p:pic>
        <p:nvPicPr>
          <p:cNvPr id="430" name="Google Shape;430;p50"/>
          <p:cNvPicPr preferRelativeResize="0"/>
          <p:nvPr/>
        </p:nvPicPr>
        <p:blipFill>
          <a:blip r:embed="rId6">
            <a:alphaModFix/>
          </a:blip>
          <a:stretch>
            <a:fillRect/>
          </a:stretch>
        </p:blipFill>
        <p:spPr>
          <a:xfrm>
            <a:off x="931575" y="7458775"/>
            <a:ext cx="3354075" cy="2271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434" name="Shape 434"/>
        <p:cNvGrpSpPr/>
        <p:nvPr/>
      </p:nvGrpSpPr>
      <p:grpSpPr>
        <a:xfrm>
          <a:off x="0" y="0"/>
          <a:ext cx="0" cy="0"/>
          <a:chOff x="0" y="0"/>
          <a:chExt cx="0" cy="0"/>
        </a:xfrm>
      </p:grpSpPr>
      <p:sp>
        <p:nvSpPr>
          <p:cNvPr id="435" name="Google Shape;435;p51"/>
          <p:cNvSpPr txBox="1"/>
          <p:nvPr/>
        </p:nvSpPr>
        <p:spPr>
          <a:xfrm>
            <a:off x="768450" y="720000"/>
            <a:ext cx="5962800" cy="99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i="1" lang="pt-BR" sz="1200">
                <a:solidFill>
                  <a:srgbClr val="FFFFFF"/>
                </a:solidFill>
                <a:latin typeface="Montserrat"/>
                <a:ea typeface="Montserrat"/>
                <a:cs typeface="Montserrat"/>
                <a:sym typeface="Montserrat"/>
              </a:rPr>
              <a:t>Essa função é uma das três responsáveis pelo envio dos e-mails, no entanto, a estrutura de todas funções são iguais, o que difere uma da outra é o arquivo .hmtl utilizado na variável email_html</a:t>
            </a:r>
            <a:endParaRPr i="1" sz="1200">
              <a:solidFill>
                <a:srgbClr val="FFFFFF"/>
              </a:solidFill>
              <a:latin typeface="Montserrat"/>
              <a:ea typeface="Montserrat"/>
              <a:cs typeface="Montserrat"/>
              <a:sym typeface="Montserrat"/>
            </a:endParaRPr>
          </a:p>
        </p:txBody>
      </p:sp>
      <p:sp>
        <p:nvSpPr>
          <p:cNvPr id="436" name="Google Shape;436;p51"/>
          <p:cNvSpPr txBox="1"/>
          <p:nvPr/>
        </p:nvSpPr>
        <p:spPr>
          <a:xfrm>
            <a:off x="768450" y="1537600"/>
            <a:ext cx="6064800" cy="12546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Após realizar o primeiro acesso e cadastro, é necessário que o código seja executado novamente, para realizar o processo de rastreamento e os demais.</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Print rastreamento:</a:t>
            </a:r>
            <a:endParaRPr>
              <a:solidFill>
                <a:srgbClr val="FFFFFF"/>
              </a:solidFill>
            </a:endParaRPr>
          </a:p>
        </p:txBody>
      </p:sp>
      <p:pic>
        <p:nvPicPr>
          <p:cNvPr id="437" name="Google Shape;437;p51"/>
          <p:cNvPicPr preferRelativeResize="0"/>
          <p:nvPr/>
        </p:nvPicPr>
        <p:blipFill>
          <a:blip r:embed="rId3">
            <a:alphaModFix/>
          </a:blip>
          <a:stretch>
            <a:fillRect/>
          </a:stretch>
        </p:blipFill>
        <p:spPr>
          <a:xfrm>
            <a:off x="948113" y="2792200"/>
            <a:ext cx="5705475" cy="3228975"/>
          </a:xfrm>
          <a:prstGeom prst="rect">
            <a:avLst/>
          </a:prstGeom>
          <a:noFill/>
          <a:ln>
            <a:noFill/>
          </a:ln>
        </p:spPr>
      </p:pic>
      <p:sp>
        <p:nvSpPr>
          <p:cNvPr id="438" name="Google Shape;438;p51"/>
          <p:cNvSpPr txBox="1"/>
          <p:nvPr/>
        </p:nvSpPr>
        <p:spPr>
          <a:xfrm>
            <a:off x="819475" y="6021175"/>
            <a:ext cx="5962800" cy="1254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Link video rastreamento:</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u="sng">
                <a:solidFill>
                  <a:schemeClr val="hlink"/>
                </a:solidFill>
                <a:latin typeface="Montserrat"/>
                <a:ea typeface="Montserrat"/>
                <a:cs typeface="Montserrat"/>
                <a:sym typeface="Montserrat"/>
                <a:hlinkClick r:id="rId4"/>
              </a:rPr>
              <a:t>https://drive.google.com/file/d/1Fh9pxEbRHyShB8z0KUjXeUhBAhXQBxIY/view?usp=sharing</a:t>
            </a:r>
            <a:r>
              <a:rPr lang="pt-BR" sz="1200">
                <a:solidFill>
                  <a:srgbClr val="FFFFFF"/>
                </a:solidFill>
                <a:latin typeface="Montserrat"/>
                <a:ea typeface="Montserrat"/>
                <a:cs typeface="Montserrat"/>
                <a:sym typeface="Montserrat"/>
              </a:rPr>
              <a:t>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Função responsável pelas ações que sempre serão executadas após o cadastro:</a:t>
            </a:r>
            <a:endParaRPr sz="1200">
              <a:solidFill>
                <a:srgbClr val="FFFFFF"/>
              </a:solidFill>
              <a:latin typeface="Montserrat"/>
              <a:ea typeface="Montserrat"/>
              <a:cs typeface="Montserrat"/>
              <a:sym typeface="Montserrat"/>
            </a:endParaRPr>
          </a:p>
        </p:txBody>
      </p:sp>
      <p:pic>
        <p:nvPicPr>
          <p:cNvPr id="439" name="Google Shape;439;p51"/>
          <p:cNvPicPr preferRelativeResize="0"/>
          <p:nvPr/>
        </p:nvPicPr>
        <p:blipFill>
          <a:blip r:embed="rId5">
            <a:alphaModFix/>
          </a:blip>
          <a:stretch>
            <a:fillRect/>
          </a:stretch>
        </p:blipFill>
        <p:spPr>
          <a:xfrm>
            <a:off x="948125" y="7275775"/>
            <a:ext cx="3252950" cy="1771300"/>
          </a:xfrm>
          <a:prstGeom prst="rect">
            <a:avLst/>
          </a:prstGeom>
          <a:noFill/>
          <a:ln>
            <a:noFill/>
          </a:ln>
        </p:spPr>
      </p:pic>
      <p:sp>
        <p:nvSpPr>
          <p:cNvPr id="440" name="Google Shape;440;p51"/>
          <p:cNvSpPr txBox="1"/>
          <p:nvPr/>
        </p:nvSpPr>
        <p:spPr>
          <a:xfrm>
            <a:off x="715075" y="9123275"/>
            <a:ext cx="6171600" cy="43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Função responsável por realizar o rastreamento:</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p:nvPr/>
        </p:nvSpPr>
        <p:spPr>
          <a:xfrm>
            <a:off x="708300" y="7655175"/>
            <a:ext cx="6143400" cy="7461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nvSpPr>
        <p:spPr>
          <a:xfrm>
            <a:off x="708300" y="815525"/>
            <a:ext cx="3768000" cy="19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191769"/>
                </a:solidFill>
                <a:latin typeface="Montserrat"/>
                <a:ea typeface="Montserrat"/>
                <a:cs typeface="Montserrat"/>
                <a:sym typeface="Montserrat"/>
              </a:rPr>
              <a:t>EQUIPE DE PROJETO</a:t>
            </a:r>
            <a:endParaRPr b="1" sz="4800">
              <a:solidFill>
                <a:srgbClr val="191769"/>
              </a:solidFill>
              <a:latin typeface="Montserrat"/>
              <a:ea typeface="Montserrat"/>
              <a:cs typeface="Montserrat"/>
              <a:sym typeface="Montserrat"/>
            </a:endParaRPr>
          </a:p>
          <a:p>
            <a:pPr indent="0" lvl="0" marL="0" rtl="0" algn="l">
              <a:spcBef>
                <a:spcPts val="0"/>
              </a:spcBef>
              <a:spcAft>
                <a:spcPts val="0"/>
              </a:spcAft>
              <a:buNone/>
            </a:pPr>
            <a:r>
              <a:rPr b="1" lang="pt-BR" sz="2500">
                <a:solidFill>
                  <a:srgbClr val="191769"/>
                </a:solidFill>
                <a:latin typeface="Montserrat"/>
                <a:ea typeface="Montserrat"/>
                <a:cs typeface="Montserrat"/>
                <a:sym typeface="Montserrat"/>
              </a:rPr>
              <a:t>CONTROL F </a:t>
            </a:r>
            <a:endParaRPr b="1" sz="2500">
              <a:solidFill>
                <a:srgbClr val="191769"/>
              </a:solidFill>
              <a:latin typeface="Montserrat"/>
              <a:ea typeface="Montserrat"/>
              <a:cs typeface="Montserrat"/>
              <a:sym typeface="Montserrat"/>
            </a:endParaRPr>
          </a:p>
        </p:txBody>
      </p:sp>
      <p:sp>
        <p:nvSpPr>
          <p:cNvPr id="99" name="Google Shape;99;p16"/>
          <p:cNvSpPr txBox="1"/>
          <p:nvPr/>
        </p:nvSpPr>
        <p:spPr>
          <a:xfrm>
            <a:off x="708300" y="3388575"/>
            <a:ext cx="61434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100">
                <a:solidFill>
                  <a:srgbClr val="191769"/>
                </a:solidFill>
                <a:latin typeface="Montserrat"/>
                <a:ea typeface="Montserrat"/>
                <a:cs typeface="Montserrat"/>
                <a:sym typeface="Montserrat"/>
              </a:rPr>
              <a:t>CIÊNCIA DA COMPUTAÇÃO</a:t>
            </a:r>
            <a:endParaRPr b="1" sz="2100">
              <a:solidFill>
                <a:srgbClr val="191769"/>
              </a:solidFill>
              <a:latin typeface="Montserrat"/>
              <a:ea typeface="Montserrat"/>
              <a:cs typeface="Montserrat"/>
              <a:sym typeface="Montserrat"/>
            </a:endParaRPr>
          </a:p>
        </p:txBody>
      </p:sp>
      <p:sp>
        <p:nvSpPr>
          <p:cNvPr id="100" name="Google Shape;100;p16"/>
          <p:cNvSpPr/>
          <p:nvPr/>
        </p:nvSpPr>
        <p:spPr>
          <a:xfrm>
            <a:off x="708300" y="4662975"/>
            <a:ext cx="6143400" cy="7461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6"/>
          <p:cNvPicPr preferRelativeResize="0"/>
          <p:nvPr/>
        </p:nvPicPr>
        <p:blipFill rotWithShape="1">
          <a:blip r:embed="rId3">
            <a:alphaModFix/>
          </a:blip>
          <a:srcRect b="-8" l="15444" r="18299" t="11661"/>
          <a:stretch/>
        </p:blipFill>
        <p:spPr>
          <a:xfrm>
            <a:off x="3791700" y="3855850"/>
            <a:ext cx="1536000" cy="1536000"/>
          </a:xfrm>
          <a:prstGeom prst="rect">
            <a:avLst/>
          </a:prstGeom>
          <a:noFill/>
          <a:ln>
            <a:noFill/>
          </a:ln>
        </p:spPr>
      </p:pic>
      <p:pic>
        <p:nvPicPr>
          <p:cNvPr id="102" name="Google Shape;102;p16"/>
          <p:cNvPicPr preferRelativeResize="0"/>
          <p:nvPr/>
        </p:nvPicPr>
        <p:blipFill rotWithShape="1">
          <a:blip r:embed="rId4">
            <a:alphaModFix/>
          </a:blip>
          <a:srcRect b="250" l="11396" r="11389" t="-4820"/>
          <a:stretch/>
        </p:blipFill>
        <p:spPr>
          <a:xfrm>
            <a:off x="5339400" y="3855850"/>
            <a:ext cx="1512301" cy="1536000"/>
          </a:xfrm>
          <a:prstGeom prst="rect">
            <a:avLst/>
          </a:prstGeom>
          <a:noFill/>
          <a:ln>
            <a:noFill/>
          </a:ln>
        </p:spPr>
      </p:pic>
      <p:pic>
        <p:nvPicPr>
          <p:cNvPr id="103" name="Google Shape;103;p16"/>
          <p:cNvPicPr preferRelativeResize="0"/>
          <p:nvPr/>
        </p:nvPicPr>
        <p:blipFill rotWithShape="1">
          <a:blip r:embed="rId5">
            <a:alphaModFix/>
          </a:blip>
          <a:srcRect b="0" l="-3736" r="-4888" t="18493"/>
          <a:stretch/>
        </p:blipFill>
        <p:spPr>
          <a:xfrm>
            <a:off x="2255850" y="3855847"/>
            <a:ext cx="1536000" cy="1536000"/>
          </a:xfrm>
          <a:prstGeom prst="rect">
            <a:avLst/>
          </a:prstGeom>
          <a:noFill/>
          <a:ln>
            <a:noFill/>
          </a:ln>
        </p:spPr>
      </p:pic>
      <p:pic>
        <p:nvPicPr>
          <p:cNvPr id="104" name="Google Shape;104;p16"/>
          <p:cNvPicPr preferRelativeResize="0"/>
          <p:nvPr/>
        </p:nvPicPr>
        <p:blipFill>
          <a:blip r:embed="rId6">
            <a:alphaModFix/>
          </a:blip>
          <a:stretch>
            <a:fillRect/>
          </a:stretch>
        </p:blipFill>
        <p:spPr>
          <a:xfrm>
            <a:off x="590212" y="3930875"/>
            <a:ext cx="1947974" cy="1460976"/>
          </a:xfrm>
          <a:prstGeom prst="rect">
            <a:avLst/>
          </a:prstGeom>
          <a:noFill/>
          <a:ln>
            <a:noFill/>
          </a:ln>
        </p:spPr>
      </p:pic>
      <p:sp>
        <p:nvSpPr>
          <p:cNvPr id="105" name="Google Shape;105;p16"/>
          <p:cNvSpPr txBox="1"/>
          <p:nvPr/>
        </p:nvSpPr>
        <p:spPr>
          <a:xfrm>
            <a:off x="68475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Afonso dos Santos</a:t>
            </a:r>
            <a:endParaRPr b="1" sz="1200">
              <a:solidFill>
                <a:srgbClr val="191769"/>
              </a:solidFill>
              <a:latin typeface="Montserrat"/>
              <a:ea typeface="Montserrat"/>
              <a:cs typeface="Montserrat"/>
              <a:sym typeface="Montserrat"/>
            </a:endParaRPr>
          </a:p>
        </p:txBody>
      </p:sp>
      <p:sp>
        <p:nvSpPr>
          <p:cNvPr id="106" name="Google Shape;106;p16"/>
          <p:cNvSpPr txBox="1"/>
          <p:nvPr/>
        </p:nvSpPr>
        <p:spPr>
          <a:xfrm>
            <a:off x="224415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Enrico </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Resigno</a:t>
            </a:r>
            <a:endParaRPr b="1" sz="1200">
              <a:solidFill>
                <a:srgbClr val="191769"/>
              </a:solidFill>
              <a:latin typeface="Montserrat"/>
              <a:ea typeface="Montserrat"/>
              <a:cs typeface="Montserrat"/>
              <a:sym typeface="Montserrat"/>
            </a:endParaRPr>
          </a:p>
        </p:txBody>
      </p:sp>
      <p:sp>
        <p:nvSpPr>
          <p:cNvPr id="107" name="Google Shape;107;p16"/>
          <p:cNvSpPr txBox="1"/>
          <p:nvPr/>
        </p:nvSpPr>
        <p:spPr>
          <a:xfrm>
            <a:off x="376815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Isadora</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Candine</a:t>
            </a:r>
            <a:endParaRPr b="1" sz="1200">
              <a:solidFill>
                <a:srgbClr val="191769"/>
              </a:solidFill>
              <a:latin typeface="Montserrat"/>
              <a:ea typeface="Montserrat"/>
              <a:cs typeface="Montserrat"/>
              <a:sym typeface="Montserrat"/>
            </a:endParaRPr>
          </a:p>
        </p:txBody>
      </p:sp>
      <p:sp>
        <p:nvSpPr>
          <p:cNvPr id="108" name="Google Shape;108;p16"/>
          <p:cNvSpPr txBox="1"/>
          <p:nvPr/>
        </p:nvSpPr>
        <p:spPr>
          <a:xfrm>
            <a:off x="530400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Lucca</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Borborema</a:t>
            </a:r>
            <a:endParaRPr b="1" sz="1200">
              <a:solidFill>
                <a:srgbClr val="191769"/>
              </a:solidFill>
              <a:latin typeface="Montserrat"/>
              <a:ea typeface="Montserrat"/>
              <a:cs typeface="Montserrat"/>
              <a:sym typeface="Montserrat"/>
            </a:endParaRPr>
          </a:p>
        </p:txBody>
      </p:sp>
      <p:pic>
        <p:nvPicPr>
          <p:cNvPr id="109" name="Google Shape;109;p16"/>
          <p:cNvPicPr preferRelativeResize="0"/>
          <p:nvPr/>
        </p:nvPicPr>
        <p:blipFill>
          <a:blip r:embed="rId7">
            <a:alphaModFix/>
          </a:blip>
          <a:stretch>
            <a:fillRect/>
          </a:stretch>
        </p:blipFill>
        <p:spPr>
          <a:xfrm>
            <a:off x="458250" y="6865275"/>
            <a:ext cx="2047978" cy="1536000"/>
          </a:xfrm>
          <a:prstGeom prst="rect">
            <a:avLst/>
          </a:prstGeom>
          <a:noFill/>
          <a:ln>
            <a:noFill/>
          </a:ln>
        </p:spPr>
      </p:pic>
      <p:pic>
        <p:nvPicPr>
          <p:cNvPr id="110" name="Google Shape;110;p16"/>
          <p:cNvPicPr preferRelativeResize="0"/>
          <p:nvPr/>
        </p:nvPicPr>
        <p:blipFill rotWithShape="1">
          <a:blip r:embed="rId8">
            <a:alphaModFix/>
          </a:blip>
          <a:srcRect b="3565" l="18785" r="18785" t="11946"/>
          <a:stretch/>
        </p:blipFill>
        <p:spPr>
          <a:xfrm>
            <a:off x="3004475" y="6971819"/>
            <a:ext cx="1407388" cy="1429443"/>
          </a:xfrm>
          <a:prstGeom prst="rect">
            <a:avLst/>
          </a:prstGeom>
          <a:noFill/>
          <a:ln>
            <a:noFill/>
          </a:ln>
        </p:spPr>
      </p:pic>
      <p:pic>
        <p:nvPicPr>
          <p:cNvPr id="111" name="Google Shape;111;p16"/>
          <p:cNvPicPr preferRelativeResize="0"/>
          <p:nvPr/>
        </p:nvPicPr>
        <p:blipFill rotWithShape="1">
          <a:blip r:embed="rId9">
            <a:alphaModFix/>
          </a:blip>
          <a:srcRect b="0" l="0" r="0" t="17012"/>
          <a:stretch/>
        </p:blipFill>
        <p:spPr>
          <a:xfrm>
            <a:off x="4794588" y="6938238"/>
            <a:ext cx="2348574" cy="1460977"/>
          </a:xfrm>
          <a:prstGeom prst="rect">
            <a:avLst/>
          </a:prstGeom>
          <a:noFill/>
          <a:ln>
            <a:noFill/>
          </a:ln>
        </p:spPr>
      </p:pic>
      <p:sp>
        <p:nvSpPr>
          <p:cNvPr id="112" name="Google Shape;112;p16"/>
          <p:cNvSpPr txBox="1"/>
          <p:nvPr/>
        </p:nvSpPr>
        <p:spPr>
          <a:xfrm>
            <a:off x="714075" y="84012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Liliane</a:t>
            </a:r>
            <a:endParaRPr b="1" sz="1200">
              <a:solidFill>
                <a:srgbClr val="191769"/>
              </a:solidFill>
              <a:latin typeface="Montserrat"/>
              <a:ea typeface="Montserrat"/>
              <a:cs typeface="Montserrat"/>
              <a:sym typeface="Montserrat"/>
            </a:endParaRPr>
          </a:p>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Barros</a:t>
            </a:r>
            <a:endParaRPr b="1" sz="1200">
              <a:solidFill>
                <a:srgbClr val="191769"/>
              </a:solidFill>
              <a:latin typeface="Montserrat"/>
              <a:ea typeface="Montserrat"/>
              <a:cs typeface="Montserrat"/>
              <a:sym typeface="Montserrat"/>
            </a:endParaRPr>
          </a:p>
        </p:txBody>
      </p:sp>
      <p:sp>
        <p:nvSpPr>
          <p:cNvPr id="113" name="Google Shape;113;p16"/>
          <p:cNvSpPr txBox="1"/>
          <p:nvPr/>
        </p:nvSpPr>
        <p:spPr>
          <a:xfrm>
            <a:off x="2940175" y="84012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Maria Laura</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Farias</a:t>
            </a:r>
            <a:endParaRPr b="1" sz="1200">
              <a:solidFill>
                <a:srgbClr val="191769"/>
              </a:solidFill>
              <a:latin typeface="Montserrat"/>
              <a:ea typeface="Montserrat"/>
              <a:cs typeface="Montserrat"/>
              <a:sym typeface="Montserrat"/>
            </a:endParaRPr>
          </a:p>
        </p:txBody>
      </p:sp>
      <p:sp>
        <p:nvSpPr>
          <p:cNvPr id="114" name="Google Shape;114;p16"/>
          <p:cNvSpPr txBox="1"/>
          <p:nvPr/>
        </p:nvSpPr>
        <p:spPr>
          <a:xfrm>
            <a:off x="5200863" y="8401300"/>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Victor</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Miranda</a:t>
            </a:r>
            <a:endParaRPr b="1" sz="1200">
              <a:solidFill>
                <a:srgbClr val="191769"/>
              </a:solidFill>
              <a:latin typeface="Montserrat"/>
              <a:ea typeface="Montserrat"/>
              <a:cs typeface="Montserrat"/>
              <a:sym typeface="Montserrat"/>
            </a:endParaRPr>
          </a:p>
        </p:txBody>
      </p:sp>
      <p:sp>
        <p:nvSpPr>
          <p:cNvPr id="115" name="Google Shape;115;p16"/>
          <p:cNvSpPr txBox="1"/>
          <p:nvPr/>
        </p:nvSpPr>
        <p:spPr>
          <a:xfrm>
            <a:off x="708300" y="6463963"/>
            <a:ext cx="61434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400">
                <a:solidFill>
                  <a:srgbClr val="191769"/>
                </a:solidFill>
                <a:latin typeface="Montserrat"/>
                <a:ea typeface="Montserrat"/>
                <a:cs typeface="Montserrat"/>
                <a:sym typeface="Montserrat"/>
              </a:rPr>
              <a:t>DESIGN</a:t>
            </a:r>
            <a:endParaRPr b="1" sz="2200">
              <a:solidFill>
                <a:srgbClr val="191769"/>
              </a:solidFill>
              <a:latin typeface="Montserrat"/>
              <a:ea typeface="Montserrat"/>
              <a:cs typeface="Montserrat"/>
              <a:sym typeface="Montserrat"/>
            </a:endParaRPr>
          </a:p>
        </p:txBody>
      </p:sp>
      <p:sp>
        <p:nvSpPr>
          <p:cNvPr id="116" name="Google Shape;116;p1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117" name="Google Shape;117;p16"/>
          <p:cNvSpPr/>
          <p:nvPr/>
        </p:nvSpPr>
        <p:spPr>
          <a:xfrm>
            <a:off x="5670000" y="-22875"/>
            <a:ext cx="1890000" cy="4722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3780000" y="-22875"/>
            <a:ext cx="1890000" cy="4722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1890000" y="-22875"/>
            <a:ext cx="1890000" cy="4722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0" y="-22875"/>
            <a:ext cx="1890000" cy="4722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444" name="Shape 444"/>
        <p:cNvGrpSpPr/>
        <p:nvPr/>
      </p:nvGrpSpPr>
      <p:grpSpPr>
        <a:xfrm>
          <a:off x="0" y="0"/>
          <a:ext cx="0" cy="0"/>
          <a:chOff x="0" y="0"/>
          <a:chExt cx="0" cy="0"/>
        </a:xfrm>
      </p:grpSpPr>
      <p:pic>
        <p:nvPicPr>
          <p:cNvPr id="445" name="Google Shape;445;p52"/>
          <p:cNvPicPr preferRelativeResize="0"/>
          <p:nvPr/>
        </p:nvPicPr>
        <p:blipFill>
          <a:blip r:embed="rId3">
            <a:alphaModFix/>
          </a:blip>
          <a:stretch>
            <a:fillRect/>
          </a:stretch>
        </p:blipFill>
        <p:spPr>
          <a:xfrm>
            <a:off x="1191300" y="996500"/>
            <a:ext cx="3162300" cy="2295525"/>
          </a:xfrm>
          <a:prstGeom prst="rect">
            <a:avLst/>
          </a:prstGeom>
          <a:noFill/>
          <a:ln>
            <a:noFill/>
          </a:ln>
        </p:spPr>
      </p:pic>
      <p:sp>
        <p:nvSpPr>
          <p:cNvPr id="446" name="Google Shape;446;p52"/>
          <p:cNvSpPr txBox="1"/>
          <p:nvPr/>
        </p:nvSpPr>
        <p:spPr>
          <a:xfrm>
            <a:off x="747600" y="3292025"/>
            <a:ext cx="6064800" cy="1815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Depois de realizar o rastreamento, são criados dois arquivos, com os dados de temperatura e umidade, que posteriormente serão utilizados pelo código em C, para tirar a média desses valores e gerar dois novos arquivos com essas médias, para que o python leia esses arquivos e realize o processo de tomada de decisão de acordo com o dados recebidos.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Caso alguma das médias estejam acima do ideal, um e-mail será enviado para o usuário, alertando-o:</a:t>
            </a:r>
            <a:endParaRPr sz="1200">
              <a:solidFill>
                <a:srgbClr val="FFFFFF"/>
              </a:solidFill>
              <a:latin typeface="Montserrat"/>
              <a:ea typeface="Montserrat"/>
              <a:cs typeface="Montserrat"/>
              <a:sym typeface="Montserrat"/>
            </a:endParaRPr>
          </a:p>
        </p:txBody>
      </p:sp>
      <p:pic>
        <p:nvPicPr>
          <p:cNvPr id="447" name="Google Shape;447;p52"/>
          <p:cNvPicPr preferRelativeResize="0"/>
          <p:nvPr/>
        </p:nvPicPr>
        <p:blipFill>
          <a:blip r:embed="rId4">
            <a:alphaModFix/>
          </a:blip>
          <a:stretch>
            <a:fillRect/>
          </a:stretch>
        </p:blipFill>
        <p:spPr>
          <a:xfrm>
            <a:off x="897388" y="5217063"/>
            <a:ext cx="2905125" cy="619125"/>
          </a:xfrm>
          <a:prstGeom prst="rect">
            <a:avLst/>
          </a:prstGeom>
          <a:noFill/>
          <a:ln>
            <a:noFill/>
          </a:ln>
        </p:spPr>
      </p:pic>
      <p:pic>
        <p:nvPicPr>
          <p:cNvPr id="448" name="Google Shape;448;p52"/>
          <p:cNvPicPr preferRelativeResize="0"/>
          <p:nvPr/>
        </p:nvPicPr>
        <p:blipFill>
          <a:blip r:embed="rId5">
            <a:alphaModFix/>
          </a:blip>
          <a:stretch>
            <a:fillRect/>
          </a:stretch>
        </p:blipFill>
        <p:spPr>
          <a:xfrm>
            <a:off x="3954925" y="5202775"/>
            <a:ext cx="2743200" cy="647700"/>
          </a:xfrm>
          <a:prstGeom prst="rect">
            <a:avLst/>
          </a:prstGeom>
          <a:noFill/>
          <a:ln>
            <a:noFill/>
          </a:ln>
        </p:spPr>
      </p:pic>
      <p:sp>
        <p:nvSpPr>
          <p:cNvPr id="449" name="Google Shape;449;p52"/>
          <p:cNvSpPr txBox="1"/>
          <p:nvPr/>
        </p:nvSpPr>
        <p:spPr>
          <a:xfrm>
            <a:off x="768450" y="5945350"/>
            <a:ext cx="6064800" cy="106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Link do funcionamento dessa etapa: </a:t>
            </a:r>
            <a:r>
              <a:rPr lang="pt-BR" sz="1200" u="sng">
                <a:solidFill>
                  <a:schemeClr val="hlink"/>
                </a:solidFill>
                <a:latin typeface="Montserrat"/>
                <a:ea typeface="Montserrat"/>
                <a:cs typeface="Montserrat"/>
                <a:sym typeface="Montserrat"/>
                <a:hlinkClick r:id="rId6"/>
              </a:rPr>
              <a:t>https://drive.google.com/file/d/1Apy_icogqfU58TPqhVSduF_xwSe4vU9f/view?usp=sharing</a:t>
            </a:r>
            <a:r>
              <a:rPr lang="pt-BR" sz="1200">
                <a:solidFill>
                  <a:srgbClr val="FFFFFF"/>
                </a:solidFill>
                <a:latin typeface="Montserrat"/>
                <a:ea typeface="Montserrat"/>
                <a:cs typeface="Montserrat"/>
                <a:sym typeface="Montserrat"/>
              </a:rPr>
              <a:t>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Funções responsáveis por realizar essas funcionalidades:</a:t>
            </a:r>
            <a:endParaRPr sz="1200">
              <a:solidFill>
                <a:srgbClr val="FFFFFF"/>
              </a:solidFill>
              <a:latin typeface="Montserrat"/>
              <a:ea typeface="Montserrat"/>
              <a:cs typeface="Montserrat"/>
              <a:sym typeface="Montserrat"/>
            </a:endParaRPr>
          </a:p>
        </p:txBody>
      </p:sp>
      <p:pic>
        <p:nvPicPr>
          <p:cNvPr id="450" name="Google Shape;450;p52"/>
          <p:cNvPicPr preferRelativeResize="0"/>
          <p:nvPr/>
        </p:nvPicPr>
        <p:blipFill>
          <a:blip r:embed="rId7">
            <a:alphaModFix/>
          </a:blip>
          <a:stretch>
            <a:fillRect/>
          </a:stretch>
        </p:blipFill>
        <p:spPr>
          <a:xfrm>
            <a:off x="768453" y="7012450"/>
            <a:ext cx="3375225" cy="271893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454" name="Shape 454"/>
        <p:cNvGrpSpPr/>
        <p:nvPr/>
      </p:nvGrpSpPr>
      <p:grpSpPr>
        <a:xfrm>
          <a:off x="0" y="0"/>
          <a:ext cx="0" cy="0"/>
          <a:chOff x="0" y="0"/>
          <a:chExt cx="0" cy="0"/>
        </a:xfrm>
      </p:grpSpPr>
      <p:pic>
        <p:nvPicPr>
          <p:cNvPr id="455" name="Google Shape;455;p53"/>
          <p:cNvPicPr preferRelativeResize="0"/>
          <p:nvPr/>
        </p:nvPicPr>
        <p:blipFill>
          <a:blip r:embed="rId3">
            <a:alphaModFix/>
          </a:blip>
          <a:stretch>
            <a:fillRect/>
          </a:stretch>
        </p:blipFill>
        <p:spPr>
          <a:xfrm>
            <a:off x="1126375" y="909950"/>
            <a:ext cx="3028950" cy="2171700"/>
          </a:xfrm>
          <a:prstGeom prst="rect">
            <a:avLst/>
          </a:prstGeom>
          <a:noFill/>
          <a:ln>
            <a:noFill/>
          </a:ln>
        </p:spPr>
      </p:pic>
      <p:sp>
        <p:nvSpPr>
          <p:cNvPr id="456" name="Google Shape;456;p53"/>
          <p:cNvSpPr txBox="1"/>
          <p:nvPr/>
        </p:nvSpPr>
        <p:spPr>
          <a:xfrm>
            <a:off x="1140850" y="3170375"/>
            <a:ext cx="6149100" cy="379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HTML:</a:t>
            </a:r>
            <a:endParaRPr b="1"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12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A linguagem HTML foi utilizada para a criação dos layouts dos e-mails e do site</a:t>
            </a:r>
            <a:r>
              <a:rPr lang="pt-BR"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pic>
        <p:nvPicPr>
          <p:cNvPr id="457" name="Google Shape;457;p53"/>
          <p:cNvPicPr preferRelativeResize="0"/>
          <p:nvPr/>
        </p:nvPicPr>
        <p:blipFill>
          <a:blip r:embed="rId4">
            <a:alphaModFix/>
          </a:blip>
          <a:stretch>
            <a:fillRect/>
          </a:stretch>
        </p:blipFill>
        <p:spPr>
          <a:xfrm>
            <a:off x="2398863" y="3701075"/>
            <a:ext cx="2762250" cy="1704975"/>
          </a:xfrm>
          <a:prstGeom prst="rect">
            <a:avLst/>
          </a:prstGeom>
          <a:noFill/>
          <a:ln>
            <a:noFill/>
          </a:ln>
        </p:spPr>
      </p:pic>
      <p:pic>
        <p:nvPicPr>
          <p:cNvPr id="458" name="Google Shape;458;p53"/>
          <p:cNvPicPr preferRelativeResize="0"/>
          <p:nvPr/>
        </p:nvPicPr>
        <p:blipFill>
          <a:blip r:embed="rId5">
            <a:alphaModFix/>
          </a:blip>
          <a:stretch>
            <a:fillRect/>
          </a:stretch>
        </p:blipFill>
        <p:spPr>
          <a:xfrm>
            <a:off x="3811825" y="5570600"/>
            <a:ext cx="2676525" cy="1800225"/>
          </a:xfrm>
          <a:prstGeom prst="rect">
            <a:avLst/>
          </a:prstGeom>
          <a:noFill/>
          <a:ln>
            <a:noFill/>
          </a:ln>
        </p:spPr>
      </p:pic>
      <p:pic>
        <p:nvPicPr>
          <p:cNvPr id="459" name="Google Shape;459;p53"/>
          <p:cNvPicPr preferRelativeResize="0"/>
          <p:nvPr/>
        </p:nvPicPr>
        <p:blipFill>
          <a:blip r:embed="rId6">
            <a:alphaModFix/>
          </a:blip>
          <a:stretch>
            <a:fillRect/>
          </a:stretch>
        </p:blipFill>
        <p:spPr>
          <a:xfrm>
            <a:off x="1017712" y="5557550"/>
            <a:ext cx="2676525" cy="1826331"/>
          </a:xfrm>
          <a:prstGeom prst="rect">
            <a:avLst/>
          </a:prstGeom>
          <a:noFill/>
          <a:ln>
            <a:noFill/>
          </a:ln>
        </p:spPr>
      </p:pic>
      <p:pic>
        <p:nvPicPr>
          <p:cNvPr id="460" name="Google Shape;460;p53"/>
          <p:cNvPicPr preferRelativeResize="0"/>
          <p:nvPr/>
        </p:nvPicPr>
        <p:blipFill>
          <a:blip r:embed="rId7">
            <a:alphaModFix/>
          </a:blip>
          <a:stretch>
            <a:fillRect/>
          </a:stretch>
        </p:blipFill>
        <p:spPr>
          <a:xfrm>
            <a:off x="1179675" y="7465306"/>
            <a:ext cx="5200650" cy="2266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464" name="Shape 464"/>
        <p:cNvGrpSpPr/>
        <p:nvPr/>
      </p:nvGrpSpPr>
      <p:grpSpPr>
        <a:xfrm>
          <a:off x="0" y="0"/>
          <a:ext cx="0" cy="0"/>
          <a:chOff x="0" y="0"/>
          <a:chExt cx="0" cy="0"/>
        </a:xfrm>
      </p:grpSpPr>
      <p:pic>
        <p:nvPicPr>
          <p:cNvPr id="465" name="Google Shape;465;p54"/>
          <p:cNvPicPr preferRelativeResize="0"/>
          <p:nvPr/>
        </p:nvPicPr>
        <p:blipFill>
          <a:blip r:embed="rId3">
            <a:alphaModFix/>
          </a:blip>
          <a:stretch>
            <a:fillRect/>
          </a:stretch>
        </p:blipFill>
        <p:spPr>
          <a:xfrm>
            <a:off x="1122525" y="415200"/>
            <a:ext cx="5314950" cy="2390775"/>
          </a:xfrm>
          <a:prstGeom prst="rect">
            <a:avLst/>
          </a:prstGeom>
          <a:noFill/>
          <a:ln>
            <a:noFill/>
          </a:ln>
        </p:spPr>
      </p:pic>
      <p:pic>
        <p:nvPicPr>
          <p:cNvPr id="466" name="Google Shape;466;p54"/>
          <p:cNvPicPr preferRelativeResize="0"/>
          <p:nvPr/>
        </p:nvPicPr>
        <p:blipFill rotWithShape="1">
          <a:blip r:embed="rId4">
            <a:alphaModFix/>
          </a:blip>
          <a:srcRect b="0" l="803" r="0" t="0"/>
          <a:stretch/>
        </p:blipFill>
        <p:spPr>
          <a:xfrm>
            <a:off x="1160625" y="2882175"/>
            <a:ext cx="5276850" cy="2457450"/>
          </a:xfrm>
          <a:prstGeom prst="rect">
            <a:avLst/>
          </a:prstGeom>
          <a:noFill/>
          <a:ln>
            <a:noFill/>
          </a:ln>
        </p:spPr>
      </p:pic>
      <p:sp>
        <p:nvSpPr>
          <p:cNvPr id="467" name="Google Shape;467;p54"/>
          <p:cNvSpPr txBox="1"/>
          <p:nvPr/>
        </p:nvSpPr>
        <p:spPr>
          <a:xfrm>
            <a:off x="768450" y="5339625"/>
            <a:ext cx="6064800" cy="2121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Font typeface="Montserrat"/>
              <a:buChar char="●"/>
            </a:pPr>
            <a:r>
              <a:rPr b="1" lang="pt-BR" sz="1200">
                <a:solidFill>
                  <a:srgbClr val="FFFFFF"/>
                </a:solidFill>
                <a:latin typeface="Montserrat"/>
                <a:ea typeface="Montserrat"/>
                <a:cs typeface="Montserrat"/>
                <a:sym typeface="Montserrat"/>
              </a:rPr>
              <a:t>Site</a:t>
            </a:r>
            <a:r>
              <a:rPr b="1" lang="pt-BR" sz="1100">
                <a:solidFill>
                  <a:srgbClr val="FFFFFF"/>
                </a:solidFill>
                <a:latin typeface="Montserrat"/>
                <a:ea typeface="Montserrat"/>
                <a:cs typeface="Montserrat"/>
                <a:sym typeface="Montserrat"/>
              </a:rPr>
              <a:t>: </a:t>
            </a:r>
            <a:endParaRPr b="1"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Link do site: systemonitora.github.io</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Código HTML: </a:t>
            </a:r>
            <a:r>
              <a:rPr lang="pt-BR" sz="900">
                <a:solidFill>
                  <a:srgbClr val="FFFFFF"/>
                </a:solidFill>
                <a:latin typeface="Montserrat"/>
                <a:ea typeface="Montserrat"/>
                <a:cs typeface="Montserrat"/>
                <a:sym typeface="Montserrat"/>
              </a:rPr>
              <a:t>https://drive.google.com/file/d/1bNJ7m2hqs46wgCbHltawI10nuJLuQr0I/view?usp=sharing</a:t>
            </a:r>
            <a:endParaRPr sz="900">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C:</a:t>
            </a:r>
            <a:endParaRPr b="1"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É criada uma uma lista encadeada, em seguida são criadas funções para o funcionamento do código, são elas: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i="1" lang="pt-BR" sz="1200">
                <a:solidFill>
                  <a:srgbClr val="FFFFFF"/>
                </a:solidFill>
                <a:latin typeface="Montserrat"/>
                <a:ea typeface="Montserrat"/>
                <a:cs typeface="Montserrat"/>
                <a:sym typeface="Montserrat"/>
              </a:rPr>
              <a:t>adicionarTemp </a:t>
            </a:r>
            <a:r>
              <a:rPr lang="pt-BR" sz="1200">
                <a:solidFill>
                  <a:srgbClr val="FFFFFF"/>
                </a:solidFill>
                <a:latin typeface="Montserrat"/>
                <a:ea typeface="Montserrat"/>
                <a:cs typeface="Montserrat"/>
                <a:sym typeface="Montserrat"/>
              </a:rPr>
              <a:t>e </a:t>
            </a:r>
            <a:r>
              <a:rPr i="1" lang="pt-BR" sz="1200">
                <a:solidFill>
                  <a:srgbClr val="FFFFFF"/>
                </a:solidFill>
                <a:latin typeface="Montserrat"/>
                <a:ea typeface="Montserrat"/>
                <a:cs typeface="Montserrat"/>
                <a:sym typeface="Montserrat"/>
              </a:rPr>
              <a:t>adicionarUmid</a:t>
            </a:r>
            <a:r>
              <a:rPr lang="pt-BR" sz="1200">
                <a:solidFill>
                  <a:srgbClr val="FFFFFF"/>
                </a:solidFill>
                <a:latin typeface="Montserrat"/>
                <a:ea typeface="Montserrat"/>
                <a:cs typeface="Montserrat"/>
                <a:sym typeface="Montserrat"/>
              </a:rPr>
              <a:t>: Feitas para adicionar um dado na lista encadeada, sendo umidade ou temperatura.</a:t>
            </a:r>
            <a:endParaRPr>
              <a:solidFill>
                <a:srgbClr val="FFFFFF"/>
              </a:solidFill>
            </a:endParaRPr>
          </a:p>
        </p:txBody>
      </p:sp>
      <p:pic>
        <p:nvPicPr>
          <p:cNvPr id="468" name="Google Shape;468;p54"/>
          <p:cNvPicPr preferRelativeResize="0"/>
          <p:nvPr/>
        </p:nvPicPr>
        <p:blipFill>
          <a:blip r:embed="rId5">
            <a:alphaModFix/>
          </a:blip>
          <a:stretch>
            <a:fillRect/>
          </a:stretch>
        </p:blipFill>
        <p:spPr>
          <a:xfrm>
            <a:off x="932025" y="7529250"/>
            <a:ext cx="5734050" cy="2552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472" name="Shape 472"/>
        <p:cNvGrpSpPr/>
        <p:nvPr/>
      </p:nvGrpSpPr>
      <p:grpSpPr>
        <a:xfrm>
          <a:off x="0" y="0"/>
          <a:ext cx="0" cy="0"/>
          <a:chOff x="0" y="0"/>
          <a:chExt cx="0" cy="0"/>
        </a:xfrm>
      </p:grpSpPr>
      <p:pic>
        <p:nvPicPr>
          <p:cNvPr id="473" name="Google Shape;473;p55"/>
          <p:cNvPicPr preferRelativeResize="0"/>
          <p:nvPr/>
        </p:nvPicPr>
        <p:blipFill>
          <a:blip r:embed="rId3">
            <a:alphaModFix/>
          </a:blip>
          <a:stretch>
            <a:fillRect/>
          </a:stretch>
        </p:blipFill>
        <p:spPr>
          <a:xfrm>
            <a:off x="912975" y="540000"/>
            <a:ext cx="5734050" cy="2505075"/>
          </a:xfrm>
          <a:prstGeom prst="rect">
            <a:avLst/>
          </a:prstGeom>
          <a:noFill/>
          <a:ln>
            <a:noFill/>
          </a:ln>
        </p:spPr>
      </p:pic>
      <p:sp>
        <p:nvSpPr>
          <p:cNvPr id="474" name="Google Shape;474;p55"/>
          <p:cNvSpPr txBox="1"/>
          <p:nvPr/>
        </p:nvSpPr>
        <p:spPr>
          <a:xfrm>
            <a:off x="768450" y="3084675"/>
            <a:ext cx="6064800" cy="778200"/>
          </a:xfrm>
          <a:prstGeom prst="rect">
            <a:avLst/>
          </a:prstGeom>
          <a:noFill/>
          <a:ln>
            <a:noFill/>
          </a:ln>
        </p:spPr>
        <p:txBody>
          <a:bodyPr anchorCtr="0" anchor="t" bIns="91425" lIns="91425" spcFirstLastPara="1" rIns="91425" wrap="square" tIns="91425">
            <a:noAutofit/>
          </a:bodyPr>
          <a:lstStyle/>
          <a:p>
            <a:pPr indent="-304800" lvl="0" marL="914400" rtl="0" algn="just">
              <a:lnSpc>
                <a:spcPct val="115000"/>
              </a:lnSpc>
              <a:spcBef>
                <a:spcPts val="0"/>
              </a:spcBef>
              <a:spcAft>
                <a:spcPts val="0"/>
              </a:spcAft>
              <a:buClr>
                <a:srgbClr val="FFFFFF"/>
              </a:buClr>
              <a:buSzPts val="1200"/>
              <a:buFont typeface="Montserrat"/>
              <a:buChar char="❖"/>
            </a:pPr>
            <a:r>
              <a:rPr i="1" lang="pt-BR" sz="1200">
                <a:solidFill>
                  <a:srgbClr val="FFFFFF"/>
                </a:solidFill>
                <a:latin typeface="Montserrat"/>
                <a:ea typeface="Montserrat"/>
                <a:cs typeface="Montserrat"/>
                <a:sym typeface="Montserrat"/>
              </a:rPr>
              <a:t>mediaTemp </a:t>
            </a:r>
            <a:r>
              <a:rPr lang="pt-BR" sz="1200">
                <a:solidFill>
                  <a:srgbClr val="FFFFFF"/>
                </a:solidFill>
                <a:latin typeface="Montserrat"/>
                <a:ea typeface="Montserrat"/>
                <a:cs typeface="Montserrat"/>
                <a:sym typeface="Montserrat"/>
              </a:rPr>
              <a:t>e </a:t>
            </a:r>
            <a:r>
              <a:rPr i="1" lang="pt-BR" sz="1200">
                <a:solidFill>
                  <a:srgbClr val="FFFFFF"/>
                </a:solidFill>
                <a:latin typeface="Montserrat"/>
                <a:ea typeface="Montserrat"/>
                <a:cs typeface="Montserrat"/>
                <a:sym typeface="Montserrat"/>
              </a:rPr>
              <a:t>mediaUmid</a:t>
            </a:r>
            <a:r>
              <a:rPr lang="pt-BR" sz="1200">
                <a:solidFill>
                  <a:srgbClr val="FFFFFF"/>
                </a:solidFill>
                <a:latin typeface="Montserrat"/>
                <a:ea typeface="Montserrat"/>
                <a:cs typeface="Montserrat"/>
                <a:sym typeface="Montserrat"/>
              </a:rPr>
              <a:t>: Percorrem um tipo de informação da lista(temperatura ou umidade) e retornam a média dos valores.\</a:t>
            </a:r>
            <a:endParaRPr>
              <a:solidFill>
                <a:srgbClr val="FFFFFF"/>
              </a:solidFill>
            </a:endParaRPr>
          </a:p>
        </p:txBody>
      </p:sp>
      <p:pic>
        <p:nvPicPr>
          <p:cNvPr id="475" name="Google Shape;475;p55"/>
          <p:cNvPicPr preferRelativeResize="0"/>
          <p:nvPr/>
        </p:nvPicPr>
        <p:blipFill>
          <a:blip r:embed="rId4">
            <a:alphaModFix/>
          </a:blip>
          <a:stretch>
            <a:fillRect/>
          </a:stretch>
        </p:blipFill>
        <p:spPr>
          <a:xfrm>
            <a:off x="1569275" y="3700100"/>
            <a:ext cx="4210050" cy="3228975"/>
          </a:xfrm>
          <a:prstGeom prst="rect">
            <a:avLst/>
          </a:prstGeom>
          <a:noFill/>
          <a:ln>
            <a:noFill/>
          </a:ln>
        </p:spPr>
      </p:pic>
      <p:pic>
        <p:nvPicPr>
          <p:cNvPr id="476" name="Google Shape;476;p55"/>
          <p:cNvPicPr preferRelativeResize="0"/>
          <p:nvPr/>
        </p:nvPicPr>
        <p:blipFill>
          <a:blip r:embed="rId5">
            <a:alphaModFix/>
          </a:blip>
          <a:stretch>
            <a:fillRect/>
          </a:stretch>
        </p:blipFill>
        <p:spPr>
          <a:xfrm>
            <a:off x="1602200" y="7081475"/>
            <a:ext cx="4210050" cy="32703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480" name="Shape 480"/>
        <p:cNvGrpSpPr/>
        <p:nvPr/>
      </p:nvGrpSpPr>
      <p:grpSpPr>
        <a:xfrm>
          <a:off x="0" y="0"/>
          <a:ext cx="0" cy="0"/>
          <a:chOff x="0" y="0"/>
          <a:chExt cx="0" cy="0"/>
        </a:xfrm>
      </p:grpSpPr>
      <p:sp>
        <p:nvSpPr>
          <p:cNvPr id="481" name="Google Shape;481;p56"/>
          <p:cNvSpPr txBox="1"/>
          <p:nvPr/>
        </p:nvSpPr>
        <p:spPr>
          <a:xfrm>
            <a:off x="747600" y="540000"/>
            <a:ext cx="6064800" cy="14511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FFFFFF"/>
              </a:buClr>
              <a:buSzPts val="1200"/>
              <a:buFont typeface="Montserrat"/>
              <a:buChar char="❖"/>
            </a:pPr>
            <a:r>
              <a:rPr i="1" lang="pt-BR" sz="1200">
                <a:solidFill>
                  <a:srgbClr val="FFFFFF"/>
                </a:solidFill>
                <a:latin typeface="Montserrat"/>
                <a:ea typeface="Montserrat"/>
                <a:cs typeface="Montserrat"/>
                <a:sym typeface="Montserrat"/>
              </a:rPr>
              <a:t>lerTemp </a:t>
            </a:r>
            <a:r>
              <a:rPr lang="pt-BR" sz="1200">
                <a:solidFill>
                  <a:srgbClr val="FFFFFF"/>
                </a:solidFill>
                <a:latin typeface="Montserrat"/>
                <a:ea typeface="Montserrat"/>
                <a:cs typeface="Montserrat"/>
                <a:sym typeface="Montserrat"/>
              </a:rPr>
              <a:t>e </a:t>
            </a:r>
            <a:r>
              <a:rPr i="1" lang="pt-BR" sz="1200">
                <a:solidFill>
                  <a:srgbClr val="FFFFFF"/>
                </a:solidFill>
                <a:latin typeface="Montserrat"/>
                <a:ea typeface="Montserrat"/>
                <a:cs typeface="Montserrat"/>
                <a:sym typeface="Montserrat"/>
              </a:rPr>
              <a:t>lerUmid</a:t>
            </a:r>
            <a:r>
              <a:rPr lang="pt-BR" sz="1200">
                <a:solidFill>
                  <a:srgbClr val="FFFFFF"/>
                </a:solidFill>
                <a:latin typeface="Montserrat"/>
                <a:ea typeface="Montserrat"/>
                <a:cs typeface="Montserrat"/>
                <a:sym typeface="Montserrat"/>
              </a:rPr>
              <a:t>: Principal função do código, tem como uso a lida dos arquivos gerados no arquivo python, chama as funções de adicionar e insere os dados contidos na lista e por fim é chamada a função de tirar média e retorna o resultado. Nela são contidas as funções necessárias para o funcionamento do código, sendo necessário chamá-la, somente.</a:t>
            </a:r>
            <a:endParaRPr>
              <a:solidFill>
                <a:srgbClr val="FFFFFF"/>
              </a:solidFill>
            </a:endParaRPr>
          </a:p>
        </p:txBody>
      </p:sp>
      <p:pic>
        <p:nvPicPr>
          <p:cNvPr id="482" name="Google Shape;482;p56"/>
          <p:cNvPicPr preferRelativeResize="0"/>
          <p:nvPr/>
        </p:nvPicPr>
        <p:blipFill>
          <a:blip r:embed="rId3">
            <a:alphaModFix/>
          </a:blip>
          <a:stretch>
            <a:fillRect/>
          </a:stretch>
        </p:blipFill>
        <p:spPr>
          <a:xfrm>
            <a:off x="1667475" y="1991100"/>
            <a:ext cx="3943350" cy="3114675"/>
          </a:xfrm>
          <a:prstGeom prst="rect">
            <a:avLst/>
          </a:prstGeom>
          <a:noFill/>
          <a:ln>
            <a:noFill/>
          </a:ln>
        </p:spPr>
      </p:pic>
      <p:pic>
        <p:nvPicPr>
          <p:cNvPr id="483" name="Google Shape;483;p56"/>
          <p:cNvPicPr preferRelativeResize="0"/>
          <p:nvPr/>
        </p:nvPicPr>
        <p:blipFill>
          <a:blip r:embed="rId4">
            <a:alphaModFix/>
          </a:blip>
          <a:stretch>
            <a:fillRect/>
          </a:stretch>
        </p:blipFill>
        <p:spPr>
          <a:xfrm>
            <a:off x="1638900" y="5225250"/>
            <a:ext cx="3971925" cy="3448050"/>
          </a:xfrm>
          <a:prstGeom prst="rect">
            <a:avLst/>
          </a:prstGeom>
          <a:noFill/>
          <a:ln>
            <a:noFill/>
          </a:ln>
        </p:spPr>
      </p:pic>
      <p:sp>
        <p:nvSpPr>
          <p:cNvPr id="484" name="Google Shape;484;p56"/>
          <p:cNvSpPr txBox="1"/>
          <p:nvPr/>
        </p:nvSpPr>
        <p:spPr>
          <a:xfrm>
            <a:off x="768450" y="8520900"/>
            <a:ext cx="5919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dk1"/>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Por fim, na </a:t>
            </a:r>
            <a:r>
              <a:rPr i="1" lang="pt-BR" sz="1200">
                <a:solidFill>
                  <a:srgbClr val="FFFFFF"/>
                </a:solidFill>
                <a:latin typeface="Montserrat"/>
                <a:ea typeface="Montserrat"/>
                <a:cs typeface="Montserrat"/>
                <a:sym typeface="Montserrat"/>
              </a:rPr>
              <a:t>main,  </a:t>
            </a:r>
            <a:r>
              <a:rPr lang="pt-BR" sz="1200">
                <a:solidFill>
                  <a:srgbClr val="FFFFFF"/>
                </a:solidFill>
                <a:latin typeface="Montserrat"/>
                <a:ea typeface="Montserrat"/>
                <a:cs typeface="Montserrat"/>
                <a:sym typeface="Montserrat"/>
              </a:rPr>
              <a:t>às funções </a:t>
            </a:r>
            <a:r>
              <a:rPr i="1" lang="pt-BR" sz="1200">
                <a:solidFill>
                  <a:srgbClr val="FFFFFF"/>
                </a:solidFill>
                <a:latin typeface="Montserrat"/>
                <a:ea typeface="Montserrat"/>
                <a:cs typeface="Montserrat"/>
                <a:sym typeface="Montserrat"/>
              </a:rPr>
              <a:t>lerTemp</a:t>
            </a:r>
            <a:r>
              <a:rPr lang="pt-BR" sz="1200">
                <a:solidFill>
                  <a:srgbClr val="FFFFFF"/>
                </a:solidFill>
                <a:latin typeface="Montserrat"/>
                <a:ea typeface="Montserrat"/>
                <a:cs typeface="Montserrat"/>
                <a:sym typeface="Montserrat"/>
              </a:rPr>
              <a:t> e </a:t>
            </a:r>
            <a:r>
              <a:rPr i="1" lang="pt-BR" sz="1200">
                <a:solidFill>
                  <a:srgbClr val="FFFFFF"/>
                </a:solidFill>
                <a:latin typeface="Montserrat"/>
                <a:ea typeface="Montserrat"/>
                <a:cs typeface="Montserrat"/>
                <a:sym typeface="Montserrat"/>
              </a:rPr>
              <a:t>lerUmid </a:t>
            </a:r>
            <a:r>
              <a:rPr lang="pt-BR" sz="1200">
                <a:solidFill>
                  <a:srgbClr val="FFFFFF"/>
                </a:solidFill>
                <a:latin typeface="Montserrat"/>
                <a:ea typeface="Montserrat"/>
                <a:cs typeface="Montserrat"/>
                <a:sym typeface="Montserrat"/>
              </a:rPr>
              <a:t>são chamadas e 2 variáveis armazenam seu retorno, o valor dessas variáveis posteriormente são adicionadas em um arquivo de texto, que será lido pelo código em python.</a:t>
            </a:r>
            <a:endParaRPr sz="1200">
              <a:solidFill>
                <a:srgbClr val="FFFFFF"/>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488" name="Shape 488"/>
        <p:cNvGrpSpPr/>
        <p:nvPr/>
      </p:nvGrpSpPr>
      <p:grpSpPr>
        <a:xfrm>
          <a:off x="0" y="0"/>
          <a:ext cx="0" cy="0"/>
          <a:chOff x="0" y="0"/>
          <a:chExt cx="0" cy="0"/>
        </a:xfrm>
      </p:grpSpPr>
      <p:pic>
        <p:nvPicPr>
          <p:cNvPr id="489" name="Google Shape;489;p57"/>
          <p:cNvPicPr preferRelativeResize="0"/>
          <p:nvPr/>
        </p:nvPicPr>
        <p:blipFill>
          <a:blip r:embed="rId3">
            <a:alphaModFix/>
          </a:blip>
          <a:stretch>
            <a:fillRect/>
          </a:stretch>
        </p:blipFill>
        <p:spPr>
          <a:xfrm>
            <a:off x="1732400" y="650200"/>
            <a:ext cx="4333875" cy="4171950"/>
          </a:xfrm>
          <a:prstGeom prst="rect">
            <a:avLst/>
          </a:prstGeom>
          <a:noFill/>
          <a:ln>
            <a:noFill/>
          </a:ln>
        </p:spPr>
      </p:pic>
      <p:sp>
        <p:nvSpPr>
          <p:cNvPr id="490" name="Google Shape;490;p57"/>
          <p:cNvSpPr txBox="1"/>
          <p:nvPr/>
        </p:nvSpPr>
        <p:spPr>
          <a:xfrm>
            <a:off x="768450" y="4881125"/>
            <a:ext cx="3000000" cy="3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1200">
                <a:solidFill>
                  <a:srgbClr val="FFFFFF"/>
                </a:solidFill>
                <a:latin typeface="Montserrat"/>
                <a:ea typeface="Montserrat"/>
                <a:cs typeface="Montserrat"/>
                <a:sym typeface="Montserrat"/>
              </a:rPr>
              <a:t>Arduino:</a:t>
            </a:r>
            <a:endParaRPr b="1" sz="1200">
              <a:solidFill>
                <a:srgbClr val="FFFFFF"/>
              </a:solidFill>
              <a:latin typeface="Montserrat"/>
              <a:ea typeface="Montserrat"/>
              <a:cs typeface="Montserrat"/>
              <a:sym typeface="Montserrat"/>
            </a:endParaRPr>
          </a:p>
        </p:txBody>
      </p:sp>
      <p:pic>
        <p:nvPicPr>
          <p:cNvPr id="491" name="Google Shape;491;p57"/>
          <p:cNvPicPr preferRelativeResize="0"/>
          <p:nvPr/>
        </p:nvPicPr>
        <p:blipFill>
          <a:blip r:embed="rId4">
            <a:alphaModFix/>
          </a:blip>
          <a:stretch>
            <a:fillRect/>
          </a:stretch>
        </p:blipFill>
        <p:spPr>
          <a:xfrm>
            <a:off x="989175" y="5324225"/>
            <a:ext cx="5581650" cy="4686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495" name="Shape 495"/>
        <p:cNvGrpSpPr/>
        <p:nvPr/>
      </p:nvGrpSpPr>
      <p:grpSpPr>
        <a:xfrm>
          <a:off x="0" y="0"/>
          <a:ext cx="0" cy="0"/>
          <a:chOff x="0" y="0"/>
          <a:chExt cx="0" cy="0"/>
        </a:xfrm>
      </p:grpSpPr>
      <p:sp>
        <p:nvSpPr>
          <p:cNvPr id="496" name="Google Shape;496;p58"/>
          <p:cNvSpPr txBox="1"/>
          <p:nvPr/>
        </p:nvSpPr>
        <p:spPr>
          <a:xfrm>
            <a:off x="768450" y="540000"/>
            <a:ext cx="6064800" cy="585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No código do arduino foi separado em 2 blocos principais, a lida do módulo e a ativação do botão juntamente com o tempo de leitura.</a:t>
            </a:r>
            <a:endParaRPr sz="1200">
              <a:solidFill>
                <a:srgbClr val="FFFFFF"/>
              </a:solidFill>
              <a:latin typeface="Montserrat"/>
              <a:ea typeface="Montserrat"/>
              <a:cs typeface="Montserrat"/>
              <a:sym typeface="Montserrat"/>
            </a:endParaRPr>
          </a:p>
        </p:txBody>
      </p:sp>
      <p:pic>
        <p:nvPicPr>
          <p:cNvPr id="497" name="Google Shape;497;p58"/>
          <p:cNvPicPr preferRelativeResize="0"/>
          <p:nvPr/>
        </p:nvPicPr>
        <p:blipFill>
          <a:blip r:embed="rId3">
            <a:alphaModFix/>
          </a:blip>
          <a:stretch>
            <a:fillRect/>
          </a:stretch>
        </p:blipFill>
        <p:spPr>
          <a:xfrm>
            <a:off x="876675" y="1342951"/>
            <a:ext cx="2704848" cy="1524000"/>
          </a:xfrm>
          <a:prstGeom prst="rect">
            <a:avLst/>
          </a:prstGeom>
          <a:noFill/>
          <a:ln>
            <a:noFill/>
          </a:ln>
        </p:spPr>
      </p:pic>
      <p:pic>
        <p:nvPicPr>
          <p:cNvPr id="498" name="Google Shape;498;p58"/>
          <p:cNvPicPr preferRelativeResize="0"/>
          <p:nvPr/>
        </p:nvPicPr>
        <p:blipFill>
          <a:blip r:embed="rId4">
            <a:alphaModFix/>
          </a:blip>
          <a:stretch>
            <a:fillRect/>
          </a:stretch>
        </p:blipFill>
        <p:spPr>
          <a:xfrm>
            <a:off x="3723600" y="1300063"/>
            <a:ext cx="2952750" cy="1524000"/>
          </a:xfrm>
          <a:prstGeom prst="rect">
            <a:avLst/>
          </a:prstGeom>
          <a:noFill/>
          <a:ln>
            <a:noFill/>
          </a:ln>
        </p:spPr>
      </p:pic>
      <p:sp>
        <p:nvSpPr>
          <p:cNvPr id="499" name="Google Shape;499;p58"/>
          <p:cNvSpPr txBox="1"/>
          <p:nvPr/>
        </p:nvSpPr>
        <p:spPr>
          <a:xfrm>
            <a:off x="729100" y="2931900"/>
            <a:ext cx="6104100" cy="117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Quanto ao bloco responsável pelo botão, foi definida a porta digital e seu estado, </a:t>
            </a:r>
            <a:r>
              <a:rPr i="1" lang="pt-BR" sz="1200">
                <a:solidFill>
                  <a:srgbClr val="FFFFFF"/>
                </a:solidFill>
                <a:latin typeface="Montserrat"/>
                <a:ea typeface="Montserrat"/>
                <a:cs typeface="Montserrat"/>
                <a:sym typeface="Montserrat"/>
              </a:rPr>
              <a:t>true, </a:t>
            </a:r>
            <a:r>
              <a:rPr lang="pt-BR" sz="1200">
                <a:solidFill>
                  <a:srgbClr val="FFFFFF"/>
                </a:solidFill>
                <a:latin typeface="Montserrat"/>
                <a:ea typeface="Montserrat"/>
                <a:cs typeface="Montserrat"/>
                <a:sym typeface="Montserrat"/>
              </a:rPr>
              <a:t>junto ao tempo atual, representado na função </a:t>
            </a:r>
            <a:r>
              <a:rPr i="1" lang="pt-BR" sz="1200">
                <a:solidFill>
                  <a:srgbClr val="FFFFFF"/>
                </a:solidFill>
                <a:latin typeface="Montserrat"/>
                <a:ea typeface="Montserrat"/>
                <a:cs typeface="Montserrat"/>
                <a:sym typeface="Montserrat"/>
              </a:rPr>
              <a:t>millis(). </a:t>
            </a:r>
            <a:r>
              <a:rPr lang="pt-BR" sz="1200">
                <a:solidFill>
                  <a:srgbClr val="FFFFFF"/>
                </a:solidFill>
                <a:latin typeface="Montserrat"/>
                <a:ea typeface="Montserrat"/>
                <a:cs typeface="Montserrat"/>
                <a:sym typeface="Montserrat"/>
              </a:rPr>
              <a:t>Ao apertar o botão, seu estado é mudado e o tempo novamente é registrado, quando a diferença entre os tempos atingir o determinado pelo grupo, o botão volta ao seu estado original.</a:t>
            </a:r>
            <a:endParaRPr sz="1200">
              <a:solidFill>
                <a:srgbClr val="FFFFFF"/>
              </a:solidFill>
              <a:latin typeface="Montserrat"/>
              <a:ea typeface="Montserrat"/>
              <a:cs typeface="Montserrat"/>
              <a:sym typeface="Montserrat"/>
            </a:endParaRPr>
          </a:p>
        </p:txBody>
      </p:sp>
      <p:pic>
        <p:nvPicPr>
          <p:cNvPr id="500" name="Google Shape;500;p58"/>
          <p:cNvPicPr preferRelativeResize="0"/>
          <p:nvPr/>
        </p:nvPicPr>
        <p:blipFill>
          <a:blip r:embed="rId5">
            <a:alphaModFix/>
          </a:blip>
          <a:stretch>
            <a:fillRect/>
          </a:stretch>
        </p:blipFill>
        <p:spPr>
          <a:xfrm>
            <a:off x="933825" y="4263900"/>
            <a:ext cx="5734050" cy="1400175"/>
          </a:xfrm>
          <a:prstGeom prst="rect">
            <a:avLst/>
          </a:prstGeom>
          <a:noFill/>
          <a:ln>
            <a:noFill/>
          </a:ln>
        </p:spPr>
      </p:pic>
      <p:sp>
        <p:nvSpPr>
          <p:cNvPr id="501" name="Google Shape;501;p58"/>
          <p:cNvSpPr txBox="1"/>
          <p:nvPr/>
        </p:nvSpPr>
        <p:spPr>
          <a:xfrm>
            <a:off x="876675" y="5869925"/>
            <a:ext cx="5799600" cy="2138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Com a mudança de estado do botão, a série de argumentos e comandos disponíveis na biblioteca do módulo são executados, mandando a informação para o terminal.</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Link do botão que dá início ao rastreamento:</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https://drive.google.com/file/d/1z5vE4lrJUUDvnQ-9-YOIubitfahj0cAb/view?usp=sharing</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Link do rastreamento:</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u="sng">
                <a:solidFill>
                  <a:schemeClr val="hlink"/>
                </a:solidFill>
                <a:latin typeface="Montserrat"/>
                <a:ea typeface="Montserrat"/>
                <a:cs typeface="Montserrat"/>
                <a:sym typeface="Montserrat"/>
                <a:hlinkClick r:id="rId6"/>
              </a:rPr>
              <a:t>https://drive.google.com/file/d/1ZxHxAaL9boK6U6aTAY81dBBALY2dhV86/view?usp=sharing</a:t>
            </a:r>
            <a:r>
              <a:rPr lang="pt-BR" sz="1200">
                <a:solidFill>
                  <a:srgbClr val="FFFFFF"/>
                </a:solidFill>
                <a:latin typeface="Montserrat"/>
                <a:ea typeface="Montserrat"/>
                <a:cs typeface="Montserrat"/>
                <a:sym typeface="Montserrat"/>
              </a:rPr>
              <a:t> </a:t>
            </a:r>
            <a:endParaRPr sz="1200">
              <a:solidFill>
                <a:srgbClr val="FFFFFF"/>
              </a:solidFill>
              <a:latin typeface="Montserrat"/>
              <a:ea typeface="Montserrat"/>
              <a:cs typeface="Montserrat"/>
              <a:sym typeface="Montserrat"/>
            </a:endParaRPr>
          </a:p>
        </p:txBody>
      </p:sp>
      <p:sp>
        <p:nvSpPr>
          <p:cNvPr id="502" name="Google Shape;502;p58"/>
          <p:cNvSpPr txBox="1"/>
          <p:nvPr/>
        </p:nvSpPr>
        <p:spPr>
          <a:xfrm>
            <a:off x="933825" y="7856525"/>
            <a:ext cx="5799600" cy="14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4.3 ESTRUTURA DE DADOS</a:t>
            </a:r>
            <a:endParaRPr b="1" sz="3600">
              <a:solidFill>
                <a:srgbClr val="FFFFFF"/>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769"/>
        </a:solidFill>
      </p:bgPr>
    </p:bg>
    <p:spTree>
      <p:nvGrpSpPr>
        <p:cNvPr id="506" name="Shape 506"/>
        <p:cNvGrpSpPr/>
        <p:nvPr/>
      </p:nvGrpSpPr>
      <p:grpSpPr>
        <a:xfrm>
          <a:off x="0" y="0"/>
          <a:ext cx="0" cy="0"/>
          <a:chOff x="0" y="0"/>
          <a:chExt cx="0" cy="0"/>
        </a:xfrm>
      </p:grpSpPr>
      <p:sp>
        <p:nvSpPr>
          <p:cNvPr id="507" name="Google Shape;507;p59"/>
          <p:cNvSpPr txBox="1"/>
          <p:nvPr/>
        </p:nvSpPr>
        <p:spPr>
          <a:xfrm>
            <a:off x="798600" y="540000"/>
            <a:ext cx="5962800" cy="300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Foi criada uma estrutura de dados do tipo lista encadeada no programa em C. Foi escolhido tal tipo pelo motivo de possuir um tamanho flexível, evitando uma possível não utilização do espaço reservado ou a falta de espaço. Evitar esses possíveis imprevistos é essencial para um melhor funcionamento do código, tendo em vista , também, que o tempo de leitura pode ser editado no código do Arduino caso houvesse necessidade.</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 estrutura possui 2 tipos de informações: temperatura e umidade, além do ponteiro que aponta para o próximo elemento, </a:t>
            </a:r>
            <a:r>
              <a:rPr i="1" lang="pt-BR" sz="1200">
                <a:solidFill>
                  <a:srgbClr val="FFFFFF"/>
                </a:solidFill>
                <a:latin typeface="Montserrat"/>
                <a:ea typeface="Montserrat"/>
                <a:cs typeface="Montserrat"/>
                <a:sym typeface="Montserrat"/>
              </a:rPr>
              <a:t>struct node *next</a:t>
            </a:r>
            <a:r>
              <a:rPr lang="pt-BR" sz="1200">
                <a:solidFill>
                  <a:srgbClr val="FFFFFF"/>
                </a:solidFill>
                <a:latin typeface="Montserrat"/>
                <a:ea typeface="Montserrat"/>
                <a:cs typeface="Montserrat"/>
                <a:sym typeface="Montserrat"/>
              </a:rPr>
              <a:t>, encadeando a lista. Dispõe também de ponteiros auxiliares, responsáveis por indicar o elemento atual da rodada de lida/implementação/etc, </a:t>
            </a:r>
            <a:r>
              <a:rPr i="1" lang="pt-BR" sz="1200">
                <a:solidFill>
                  <a:srgbClr val="FFFFFF"/>
                </a:solidFill>
                <a:latin typeface="Montserrat"/>
                <a:ea typeface="Montserrat"/>
                <a:cs typeface="Montserrat"/>
                <a:sym typeface="Montserrat"/>
              </a:rPr>
              <a:t>struct node *current</a:t>
            </a:r>
            <a:r>
              <a:rPr lang="pt-BR" sz="1200">
                <a:solidFill>
                  <a:srgbClr val="FFFFFF"/>
                </a:solidFill>
                <a:latin typeface="Montserrat"/>
                <a:ea typeface="Montserrat"/>
                <a:cs typeface="Montserrat"/>
                <a:sym typeface="Montserrat"/>
              </a:rPr>
              <a:t>, e a “cabeça” da lista, </a:t>
            </a:r>
            <a:r>
              <a:rPr i="1" lang="pt-BR" sz="1200">
                <a:solidFill>
                  <a:srgbClr val="FFFFFF"/>
                </a:solidFill>
                <a:latin typeface="Montserrat"/>
                <a:ea typeface="Montserrat"/>
                <a:cs typeface="Montserrat"/>
                <a:sym typeface="Montserrat"/>
              </a:rPr>
              <a:t>struct node *head</a:t>
            </a:r>
            <a:r>
              <a:rPr lang="pt-BR" sz="1200">
                <a:solidFill>
                  <a:srgbClr val="FFFFFF"/>
                </a:solidFill>
                <a:latin typeface="Montserrat"/>
                <a:ea typeface="Montserrat"/>
                <a:cs typeface="Montserrat"/>
                <a:sym typeface="Montserrat"/>
              </a:rPr>
              <a:t>,  utilizado apenas quando a lista está vazia e possui valor nulo (NULL)</a:t>
            </a:r>
            <a:endParaRPr sz="1200">
              <a:solidFill>
                <a:srgbClr val="FFFFFF"/>
              </a:solidFill>
              <a:latin typeface="Montserrat"/>
              <a:ea typeface="Montserrat"/>
              <a:cs typeface="Montserrat"/>
              <a:sym typeface="Montserrat"/>
            </a:endParaRPr>
          </a:p>
        </p:txBody>
      </p:sp>
      <p:pic>
        <p:nvPicPr>
          <p:cNvPr id="508" name="Google Shape;508;p59"/>
          <p:cNvPicPr preferRelativeResize="0"/>
          <p:nvPr/>
        </p:nvPicPr>
        <p:blipFill>
          <a:blip r:embed="rId3">
            <a:alphaModFix/>
          </a:blip>
          <a:stretch>
            <a:fillRect/>
          </a:stretch>
        </p:blipFill>
        <p:spPr>
          <a:xfrm>
            <a:off x="1855950" y="3432675"/>
            <a:ext cx="3848100" cy="2447925"/>
          </a:xfrm>
          <a:prstGeom prst="rect">
            <a:avLst/>
          </a:prstGeom>
          <a:noFill/>
          <a:ln>
            <a:noFill/>
          </a:ln>
        </p:spPr>
      </p:pic>
      <p:sp>
        <p:nvSpPr>
          <p:cNvPr id="509" name="Google Shape;509;p59"/>
          <p:cNvSpPr txBox="1"/>
          <p:nvPr/>
        </p:nvSpPr>
        <p:spPr>
          <a:xfrm>
            <a:off x="798600" y="6083675"/>
            <a:ext cx="5962800" cy="5394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Por fim, será criado um arquivo de texto contendo a média de temperatura e umidade.</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000">
              <a:solidFill>
                <a:schemeClr val="dk1"/>
              </a:solidFill>
              <a:latin typeface="Montserrat"/>
              <a:ea typeface="Montserrat"/>
              <a:cs typeface="Montserrat"/>
              <a:sym typeface="Montserrat"/>
            </a:endParaRPr>
          </a:p>
        </p:txBody>
      </p:sp>
      <p:sp>
        <p:nvSpPr>
          <p:cNvPr id="510" name="Google Shape;510;p59"/>
          <p:cNvSpPr txBox="1"/>
          <p:nvPr/>
        </p:nvSpPr>
        <p:spPr>
          <a:xfrm>
            <a:off x="768450" y="6720000"/>
            <a:ext cx="60648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4.4 INTEGRAÇÃO</a:t>
            </a:r>
            <a:endParaRPr b="1" sz="36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1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O grupo escolheu fazer a estrutura de dados em C (requisito) e o código principal em Python. A integração se faz necessária para que os códigos sejam executados de forma independente, sem precisar de duas execuções distintas. No entanto, o grupo não conseguiu realizar a integração. Os códigos funcionam de forma individual, sendo necessário executar primeiro o código Python, em seguida o código C, e depois o código Python novamente.</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4800">
              <a:solidFill>
                <a:schemeClr val="dk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0"/>
          <p:cNvSpPr/>
          <p:nvPr/>
        </p:nvSpPr>
        <p:spPr>
          <a:xfrm>
            <a:off x="0" y="0"/>
            <a:ext cx="7560000" cy="10692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517" name="Google Shape;517;p60"/>
          <p:cNvPicPr preferRelativeResize="0"/>
          <p:nvPr/>
        </p:nvPicPr>
        <p:blipFill rotWithShape="1">
          <a:blip r:embed="rId3">
            <a:alphaModFix/>
          </a:blip>
          <a:srcRect b="63964" l="49025" r="15462" t="5548"/>
          <a:stretch/>
        </p:blipFill>
        <p:spPr>
          <a:xfrm rot="-7271707">
            <a:off x="3896323" y="3983544"/>
            <a:ext cx="3710077" cy="3185062"/>
          </a:xfrm>
          <a:prstGeom prst="rect">
            <a:avLst/>
          </a:prstGeom>
          <a:noFill/>
          <a:ln>
            <a:noFill/>
          </a:ln>
        </p:spPr>
      </p:pic>
      <p:pic>
        <p:nvPicPr>
          <p:cNvPr id="518" name="Google Shape;518;p60"/>
          <p:cNvPicPr preferRelativeResize="0"/>
          <p:nvPr/>
        </p:nvPicPr>
        <p:blipFill rotWithShape="1">
          <a:blip r:embed="rId3">
            <a:alphaModFix/>
          </a:blip>
          <a:srcRect b="63964" l="49025" r="15462" t="5548"/>
          <a:stretch/>
        </p:blipFill>
        <p:spPr>
          <a:xfrm rot="-1868001">
            <a:off x="-1025821" y="7111596"/>
            <a:ext cx="3561964" cy="3057912"/>
          </a:xfrm>
          <a:prstGeom prst="rect">
            <a:avLst/>
          </a:prstGeom>
          <a:noFill/>
          <a:ln>
            <a:noFill/>
          </a:ln>
        </p:spPr>
      </p:pic>
      <p:pic>
        <p:nvPicPr>
          <p:cNvPr id="519" name="Google Shape;519;p60"/>
          <p:cNvPicPr preferRelativeResize="0"/>
          <p:nvPr/>
        </p:nvPicPr>
        <p:blipFill rotWithShape="1">
          <a:blip r:embed="rId3">
            <a:alphaModFix/>
          </a:blip>
          <a:srcRect b="63964" l="49025" r="15462" t="5548"/>
          <a:stretch/>
        </p:blipFill>
        <p:spPr>
          <a:xfrm rot="1936980">
            <a:off x="-902683" y="-1017999"/>
            <a:ext cx="3229491" cy="2772476"/>
          </a:xfrm>
          <a:prstGeom prst="rect">
            <a:avLst/>
          </a:prstGeom>
          <a:noFill/>
          <a:ln>
            <a:noFill/>
          </a:ln>
        </p:spPr>
      </p:pic>
      <p:sp>
        <p:nvSpPr>
          <p:cNvPr id="520" name="Google Shape;520;p60"/>
          <p:cNvSpPr txBox="1"/>
          <p:nvPr/>
        </p:nvSpPr>
        <p:spPr>
          <a:xfrm>
            <a:off x="555900" y="720000"/>
            <a:ext cx="6277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5100">
                <a:solidFill>
                  <a:srgbClr val="FFFFFF"/>
                </a:solidFill>
                <a:latin typeface="Montserrat"/>
                <a:ea typeface="Montserrat"/>
                <a:cs typeface="Montserrat"/>
                <a:sym typeface="Montserrat"/>
              </a:rPr>
              <a:t>CHECKLIST DE IMPLEMENTAÇÃO</a:t>
            </a:r>
            <a:endParaRPr b="1" sz="5100">
              <a:solidFill>
                <a:srgbClr val="FFFFFF"/>
              </a:solidFill>
              <a:latin typeface="Montserrat"/>
              <a:ea typeface="Montserrat"/>
              <a:cs typeface="Montserrat"/>
              <a:sym typeface="Montserrat"/>
            </a:endParaRPr>
          </a:p>
        </p:txBody>
      </p:sp>
      <p:sp>
        <p:nvSpPr>
          <p:cNvPr id="521" name="Google Shape;521;p60"/>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5</a:t>
            </a:r>
            <a:endParaRPr b="1" sz="20000">
              <a:solidFill>
                <a:srgbClr val="FFFFFF"/>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2A25D"/>
        </a:solidFill>
      </p:bgPr>
    </p:bg>
    <p:spTree>
      <p:nvGrpSpPr>
        <p:cNvPr id="525" name="Shape 525"/>
        <p:cNvGrpSpPr/>
        <p:nvPr/>
      </p:nvGrpSpPr>
      <p:grpSpPr>
        <a:xfrm>
          <a:off x="0" y="0"/>
          <a:ext cx="0" cy="0"/>
          <a:chOff x="0" y="0"/>
          <a:chExt cx="0" cy="0"/>
        </a:xfrm>
      </p:grpSpPr>
      <p:sp>
        <p:nvSpPr>
          <p:cNvPr id="526" name="Google Shape;526;p6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527" name="Google Shape;527;p61"/>
          <p:cNvSpPr txBox="1"/>
          <p:nvPr/>
        </p:nvSpPr>
        <p:spPr>
          <a:xfrm>
            <a:off x="768450" y="2266925"/>
            <a:ext cx="6143400" cy="349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5.1 VIABILIDADE FINANCEIRA:</a:t>
            </a:r>
            <a:endParaRPr b="1" sz="36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Após definir qual seria a nossa proposta de solução, partimos para o passo de identificar se seria tão viável financeiramente seguir com essa ideia. O protótipo é viável por ser feito apenas com objetos, códigos  e materiais de fácil acesso e por isso, têm uma viabilidade financeira alcançável, por se tratar de um eletrodoméstico. Utilizando da tecnologia de sensores umidade, temperatura e luminosidade, a maioria dos artefatos para o funcionamento do protótipo são acessíveis.</a:t>
            </a:r>
            <a:endParaRPr b="1" sz="1200">
              <a:solidFill>
                <a:srgbClr val="FFFFFF"/>
              </a:solidFill>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Segue abaixo o valor de cada objeto que é necessária para a conclusão da nossa proposta de solução</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600">
              <a:solidFill>
                <a:schemeClr val="dk1"/>
              </a:solidFill>
              <a:latin typeface="Montserrat"/>
              <a:ea typeface="Montserrat"/>
              <a:cs typeface="Montserrat"/>
              <a:sym typeface="Montserrat"/>
            </a:endParaRPr>
          </a:p>
        </p:txBody>
      </p:sp>
      <p:sp>
        <p:nvSpPr>
          <p:cNvPr id="528" name="Google Shape;528;p61"/>
          <p:cNvSpPr txBox="1"/>
          <p:nvPr/>
        </p:nvSpPr>
        <p:spPr>
          <a:xfrm>
            <a:off x="708300" y="-304800"/>
            <a:ext cx="6143400" cy="851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b="1" sz="48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4800">
                <a:solidFill>
                  <a:srgbClr val="FFFFFF"/>
                </a:solidFill>
                <a:latin typeface="Montserrat"/>
                <a:ea typeface="Montserrat"/>
                <a:cs typeface="Montserrat"/>
                <a:sym typeface="Montserrat"/>
              </a:rPr>
              <a:t>5. CHECKLIST DE IMPLEMENTAÇÃO</a:t>
            </a:r>
            <a:endParaRPr b="1" sz="4800">
              <a:solidFill>
                <a:srgbClr val="FFFFFF"/>
              </a:solidFill>
              <a:latin typeface="Montserrat"/>
              <a:ea typeface="Montserrat"/>
              <a:cs typeface="Montserrat"/>
              <a:sym typeface="Montserrat"/>
            </a:endParaRPr>
          </a:p>
        </p:txBody>
      </p:sp>
      <p:pic>
        <p:nvPicPr>
          <p:cNvPr id="529" name="Google Shape;529;p61"/>
          <p:cNvPicPr preferRelativeResize="0"/>
          <p:nvPr/>
        </p:nvPicPr>
        <p:blipFill>
          <a:blip r:embed="rId3">
            <a:alphaModFix/>
          </a:blip>
          <a:stretch>
            <a:fillRect/>
          </a:stretch>
        </p:blipFill>
        <p:spPr>
          <a:xfrm>
            <a:off x="1348750" y="5757125"/>
            <a:ext cx="4862510" cy="3962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17"/>
          <p:cNvPicPr preferRelativeResize="0"/>
          <p:nvPr/>
        </p:nvPicPr>
        <p:blipFill rotWithShape="1">
          <a:blip r:embed="rId3">
            <a:alphaModFix/>
          </a:blip>
          <a:srcRect b="64299" l="14453" r="50033" t="5213"/>
          <a:stretch/>
        </p:blipFill>
        <p:spPr>
          <a:xfrm rot="-1956046">
            <a:off x="-2253975" y="6114199"/>
            <a:ext cx="4726525" cy="4057677"/>
          </a:xfrm>
          <a:prstGeom prst="rect">
            <a:avLst/>
          </a:prstGeom>
          <a:noFill/>
          <a:ln>
            <a:noFill/>
          </a:ln>
        </p:spPr>
      </p:pic>
      <p:sp>
        <p:nvSpPr>
          <p:cNvPr id="127" name="Google Shape;127;p1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solidFill>
                <a:srgbClr val="FFFFFF"/>
              </a:solidFill>
            </a:endParaRPr>
          </a:p>
        </p:txBody>
      </p:sp>
      <p:pic>
        <p:nvPicPr>
          <p:cNvPr id="128" name="Google Shape;128;p17"/>
          <p:cNvPicPr preferRelativeResize="0"/>
          <p:nvPr/>
        </p:nvPicPr>
        <p:blipFill rotWithShape="1">
          <a:blip r:embed="rId3">
            <a:alphaModFix/>
          </a:blip>
          <a:srcRect b="64299" l="14453" r="50033" t="5213"/>
          <a:stretch/>
        </p:blipFill>
        <p:spPr>
          <a:xfrm>
            <a:off x="-882200" y="-952850"/>
            <a:ext cx="2943775" cy="2527200"/>
          </a:xfrm>
          <a:prstGeom prst="rect">
            <a:avLst/>
          </a:prstGeom>
          <a:noFill/>
          <a:ln>
            <a:noFill/>
          </a:ln>
        </p:spPr>
      </p:pic>
      <p:pic>
        <p:nvPicPr>
          <p:cNvPr id="129" name="Google Shape;129;p17"/>
          <p:cNvPicPr preferRelativeResize="0"/>
          <p:nvPr/>
        </p:nvPicPr>
        <p:blipFill rotWithShape="1">
          <a:blip r:embed="rId3">
            <a:alphaModFix/>
          </a:blip>
          <a:srcRect b="64299" l="14453" r="50033" t="5213"/>
          <a:stretch/>
        </p:blipFill>
        <p:spPr>
          <a:xfrm rot="2113131">
            <a:off x="4583880" y="3849100"/>
            <a:ext cx="3689602" cy="3167488"/>
          </a:xfrm>
          <a:prstGeom prst="rect">
            <a:avLst/>
          </a:prstGeom>
          <a:noFill/>
          <a:ln>
            <a:noFill/>
          </a:ln>
        </p:spPr>
      </p:pic>
      <p:sp>
        <p:nvSpPr>
          <p:cNvPr id="130" name="Google Shape;130;p17"/>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1</a:t>
            </a:r>
            <a:endParaRPr b="1" sz="20000">
              <a:solidFill>
                <a:srgbClr val="FFFFFF"/>
              </a:solidFill>
              <a:latin typeface="Montserrat"/>
              <a:ea typeface="Montserrat"/>
              <a:cs typeface="Montserrat"/>
              <a:sym typeface="Montserrat"/>
            </a:endParaRPr>
          </a:p>
        </p:txBody>
      </p:sp>
      <p:sp>
        <p:nvSpPr>
          <p:cNvPr id="131" name="Google Shape;131;p17"/>
          <p:cNvSpPr txBox="1"/>
          <p:nvPr/>
        </p:nvSpPr>
        <p:spPr>
          <a:xfrm>
            <a:off x="708300" y="720000"/>
            <a:ext cx="61434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PROBLEMA</a:t>
            </a:r>
            <a:endParaRPr b="1" sz="6500">
              <a:solidFill>
                <a:srgbClr val="FFFFFF"/>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2A25D"/>
        </a:solidFill>
      </p:bgPr>
    </p:bg>
    <p:spTree>
      <p:nvGrpSpPr>
        <p:cNvPr id="533" name="Shape 533"/>
        <p:cNvGrpSpPr/>
        <p:nvPr/>
      </p:nvGrpSpPr>
      <p:grpSpPr>
        <a:xfrm>
          <a:off x="0" y="0"/>
          <a:ext cx="0" cy="0"/>
          <a:chOff x="0" y="0"/>
          <a:chExt cx="0" cy="0"/>
        </a:xfrm>
      </p:grpSpPr>
      <p:sp>
        <p:nvSpPr>
          <p:cNvPr id="534" name="Google Shape;534;p6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535" name="Google Shape;535;p62"/>
          <p:cNvPicPr preferRelativeResize="0"/>
          <p:nvPr/>
        </p:nvPicPr>
        <p:blipFill>
          <a:blip r:embed="rId3">
            <a:alphaModFix/>
          </a:blip>
          <a:stretch>
            <a:fillRect/>
          </a:stretch>
        </p:blipFill>
        <p:spPr>
          <a:xfrm>
            <a:off x="1073612" y="540000"/>
            <a:ext cx="5412775" cy="4394775"/>
          </a:xfrm>
          <a:prstGeom prst="rect">
            <a:avLst/>
          </a:prstGeom>
          <a:noFill/>
          <a:ln>
            <a:noFill/>
          </a:ln>
        </p:spPr>
      </p:pic>
      <p:pic>
        <p:nvPicPr>
          <p:cNvPr id="536" name="Google Shape;536;p62"/>
          <p:cNvPicPr preferRelativeResize="0"/>
          <p:nvPr/>
        </p:nvPicPr>
        <p:blipFill>
          <a:blip r:embed="rId4">
            <a:alphaModFix/>
          </a:blip>
          <a:stretch>
            <a:fillRect/>
          </a:stretch>
        </p:blipFill>
        <p:spPr>
          <a:xfrm>
            <a:off x="1073625" y="4934775"/>
            <a:ext cx="5412775" cy="2303121"/>
          </a:xfrm>
          <a:prstGeom prst="rect">
            <a:avLst/>
          </a:prstGeom>
          <a:noFill/>
          <a:ln>
            <a:noFill/>
          </a:ln>
        </p:spPr>
      </p:pic>
      <p:sp>
        <p:nvSpPr>
          <p:cNvPr id="537" name="Google Shape;537;p62"/>
          <p:cNvSpPr txBox="1"/>
          <p:nvPr/>
        </p:nvSpPr>
        <p:spPr>
          <a:xfrm>
            <a:off x="768450" y="7360650"/>
            <a:ext cx="60648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5.2 DESEJO DAS PERSONAS</a:t>
            </a:r>
            <a:endParaRPr b="1" sz="36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Para o grupo conseguir atingir o público alvo foram feitas as personas com a finalidade de identificar com precisão os desejos dos usuários. Foi percebido que as pessoas não conseguiam fazer o controle de armazenamento dos alimentos na sua casa e acabavam se sentindo frustradas e sobrecarregadas pelo fato de dividir a vida profissional com a vida doméstica. </a:t>
            </a:r>
            <a:endParaRPr b="1" sz="3000">
              <a:solidFill>
                <a:srgbClr val="FFFFFF"/>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2A25D"/>
        </a:solidFill>
      </p:bgPr>
    </p:bg>
    <p:spTree>
      <p:nvGrpSpPr>
        <p:cNvPr id="541" name="Shape 541"/>
        <p:cNvGrpSpPr/>
        <p:nvPr/>
      </p:nvGrpSpPr>
      <p:grpSpPr>
        <a:xfrm>
          <a:off x="0" y="0"/>
          <a:ext cx="0" cy="0"/>
          <a:chOff x="0" y="0"/>
          <a:chExt cx="0" cy="0"/>
        </a:xfrm>
      </p:grpSpPr>
      <p:sp>
        <p:nvSpPr>
          <p:cNvPr id="542" name="Google Shape;542;p6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543" name="Google Shape;543;p63"/>
          <p:cNvSpPr txBox="1"/>
          <p:nvPr/>
        </p:nvSpPr>
        <p:spPr>
          <a:xfrm>
            <a:off x="768450" y="563650"/>
            <a:ext cx="6064800" cy="3000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É importante também ressaltar que a falta de conhecimento sobre a melhor maneira de armazenar os alimentos acaba tornando a experiência dos envolvidos estressante e decepcionante. Assim, os usuários necessitam de um artefato físico que possa organizar e administrar o controle dos alimentos gerando uma usabilidade prática e acaba diminuindo o desperdício. A seguir, foram listados os desejos das personas:</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Querer entender melhor sobre como armazenar os alimentos</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Querer mais tempo livre</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Querer sentir que está sendo eficiente</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Ter uma forma mais eficiente e prática para guardar os alimentos e evitar desperdícios</a:t>
            </a:r>
            <a:endParaRPr sz="1200">
              <a:solidFill>
                <a:srgbClr val="FFFFFF"/>
              </a:solidFill>
              <a:latin typeface="Montserrat"/>
              <a:ea typeface="Montserrat"/>
              <a:cs typeface="Montserrat"/>
              <a:sym typeface="Montserrat"/>
            </a:endParaRPr>
          </a:p>
        </p:txBody>
      </p:sp>
      <p:sp>
        <p:nvSpPr>
          <p:cNvPr id="544" name="Google Shape;544;p63"/>
          <p:cNvSpPr txBox="1"/>
          <p:nvPr/>
        </p:nvSpPr>
        <p:spPr>
          <a:xfrm>
            <a:off x="768450" y="2999000"/>
            <a:ext cx="59628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5.3 VIABILIDADE TÉCNICA</a:t>
            </a:r>
            <a:endParaRPr b="1" sz="36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Diante da situação de pandemia e quarentena, a viabilidade técnica para implementação do protótipo foi obstruída, mas através de um alguns recursos como Modelagem 3D, se deu possível a maior parte da prototipação de boa parte dos itens . Esse, composto por artefatos físicos e softwares, como: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O Artefato Fisico (Modelagem 3D)</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Sensores de Temperatura, Umidade e Luminosidade</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Cooler (ventilador)</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Codificação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Interface</a:t>
            </a:r>
            <a:endParaRPr sz="1200">
              <a:solidFill>
                <a:srgbClr val="FFFFFF"/>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4"/>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0" name="Google Shape;550;p64"/>
          <p:cNvPicPr preferRelativeResize="0"/>
          <p:nvPr/>
        </p:nvPicPr>
        <p:blipFill rotWithShape="1">
          <a:blip r:embed="rId3">
            <a:alphaModFix/>
          </a:blip>
          <a:srcRect b="64299" l="14453" r="50033" t="5213"/>
          <a:stretch/>
        </p:blipFill>
        <p:spPr>
          <a:xfrm rot="-1956046">
            <a:off x="-2253975" y="6114199"/>
            <a:ext cx="4726525" cy="4057677"/>
          </a:xfrm>
          <a:prstGeom prst="rect">
            <a:avLst/>
          </a:prstGeom>
          <a:noFill/>
          <a:ln>
            <a:noFill/>
          </a:ln>
        </p:spPr>
      </p:pic>
      <p:sp>
        <p:nvSpPr>
          <p:cNvPr id="551" name="Google Shape;551;p6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552" name="Google Shape;552;p64"/>
          <p:cNvPicPr preferRelativeResize="0"/>
          <p:nvPr/>
        </p:nvPicPr>
        <p:blipFill rotWithShape="1">
          <a:blip r:embed="rId3">
            <a:alphaModFix/>
          </a:blip>
          <a:srcRect b="64299" l="14453" r="50033" t="5213"/>
          <a:stretch/>
        </p:blipFill>
        <p:spPr>
          <a:xfrm>
            <a:off x="-882200" y="-952850"/>
            <a:ext cx="2943775" cy="2527200"/>
          </a:xfrm>
          <a:prstGeom prst="rect">
            <a:avLst/>
          </a:prstGeom>
          <a:noFill/>
          <a:ln>
            <a:noFill/>
          </a:ln>
        </p:spPr>
      </p:pic>
      <p:pic>
        <p:nvPicPr>
          <p:cNvPr id="553" name="Google Shape;553;p64"/>
          <p:cNvPicPr preferRelativeResize="0"/>
          <p:nvPr/>
        </p:nvPicPr>
        <p:blipFill rotWithShape="1">
          <a:blip r:embed="rId3">
            <a:alphaModFix/>
          </a:blip>
          <a:srcRect b="64299" l="14453" r="50033" t="5213"/>
          <a:stretch/>
        </p:blipFill>
        <p:spPr>
          <a:xfrm rot="2113131">
            <a:off x="4583880" y="3849100"/>
            <a:ext cx="3689602" cy="3167488"/>
          </a:xfrm>
          <a:prstGeom prst="rect">
            <a:avLst/>
          </a:prstGeom>
          <a:noFill/>
          <a:ln>
            <a:noFill/>
          </a:ln>
        </p:spPr>
      </p:pic>
      <p:sp>
        <p:nvSpPr>
          <p:cNvPr id="554" name="Google Shape;554;p64"/>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6</a:t>
            </a:r>
            <a:endParaRPr b="1" sz="20000">
              <a:solidFill>
                <a:srgbClr val="FFFFFF"/>
              </a:solidFill>
              <a:latin typeface="Montserrat"/>
              <a:ea typeface="Montserrat"/>
              <a:cs typeface="Montserrat"/>
              <a:sym typeface="Montserrat"/>
            </a:endParaRPr>
          </a:p>
        </p:txBody>
      </p:sp>
      <p:sp>
        <p:nvSpPr>
          <p:cNvPr id="555" name="Google Shape;555;p64"/>
          <p:cNvSpPr txBox="1"/>
          <p:nvPr/>
        </p:nvSpPr>
        <p:spPr>
          <a:xfrm>
            <a:off x="513900" y="720000"/>
            <a:ext cx="653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CRITÉRIOS DE PROCESSO</a:t>
            </a:r>
            <a:endParaRPr b="1" sz="6500">
              <a:solidFill>
                <a:srgbClr val="FFFFFF"/>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20623"/>
        </a:solidFill>
      </p:bgPr>
    </p:bg>
    <p:spTree>
      <p:nvGrpSpPr>
        <p:cNvPr id="559" name="Shape 559"/>
        <p:cNvGrpSpPr/>
        <p:nvPr/>
      </p:nvGrpSpPr>
      <p:grpSpPr>
        <a:xfrm>
          <a:off x="0" y="0"/>
          <a:ext cx="0" cy="0"/>
          <a:chOff x="0" y="0"/>
          <a:chExt cx="0" cy="0"/>
        </a:xfrm>
      </p:grpSpPr>
      <p:sp>
        <p:nvSpPr>
          <p:cNvPr id="560" name="Google Shape;560;p6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561" name="Google Shape;561;p65"/>
          <p:cNvSpPr txBox="1"/>
          <p:nvPr/>
        </p:nvSpPr>
        <p:spPr>
          <a:xfrm>
            <a:off x="768450" y="2067000"/>
            <a:ext cx="6143400" cy="3668700"/>
          </a:xfrm>
          <a:prstGeom prst="rect">
            <a:avLst/>
          </a:prstGeom>
          <a:noFill/>
          <a:ln>
            <a:noFill/>
          </a:ln>
        </p:spPr>
        <p:txBody>
          <a:bodyPr anchorCtr="0" anchor="t" bIns="91425" lIns="91425" spcFirstLastPara="1" rIns="91425" wrap="square" tIns="91425">
            <a:noAutofit/>
          </a:bodyPr>
          <a:lstStyle/>
          <a:p>
            <a:pPr indent="0" lvl="0" marL="0" marR="1999752" rtl="0" algn="l">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6.1 PLANEJADO X REALIZADO</a:t>
            </a:r>
            <a:endParaRPr b="1" sz="36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 </a:t>
            </a:r>
            <a:endParaRPr b="1"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rPr lang="pt-BR" sz="1200">
                <a:solidFill>
                  <a:srgbClr val="FFFFFF"/>
                </a:solidFill>
                <a:latin typeface="Montserrat"/>
                <a:ea typeface="Montserrat"/>
                <a:cs typeface="Montserrat"/>
                <a:sym typeface="Montserrat"/>
              </a:rPr>
              <a:t>O grupo 11 ao longo da jornada ao SR3 realizou reuniões para agendar tarefas e o cronograma foi o principal método para isso. Nessa parte final do projeto foi desenvolvido o Wireframe de Alta fidelidade que foi apresentado nos testes realizados com os usuários, para identificar pontos de melhoria e para validar o protótipo do grupo. Aconteceram duas rodadas de teste e na rodada 1°  foi planejado que houvessem 10 entrevistados mas só conseguimos entrevistar 5 e na 2° rodada planejamos entrevistas as mesmas 5 pessoas, mas só conseguimos entrevistar 3 e foram realizadas também reuniões com os orientadores: Nilson, Pietra e Joyce. No decorrer dessas semanas, houveram dias que conseguimos seguir o cronograma e dias que não, mas a meta estabelecida pelo grupo foi batida e conseguimos fazer tudo no tempo estimado.  A seguir o cronograma do grupo:</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p:txBody>
      </p:sp>
      <p:sp>
        <p:nvSpPr>
          <p:cNvPr id="562" name="Google Shape;562;p65"/>
          <p:cNvSpPr txBox="1"/>
          <p:nvPr/>
        </p:nvSpPr>
        <p:spPr>
          <a:xfrm>
            <a:off x="708300" y="-457200"/>
            <a:ext cx="6851700" cy="851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b="1" sz="4800">
              <a:solidFill>
                <a:srgbClr val="FFFFFF"/>
              </a:solidFill>
              <a:latin typeface="Montserrat"/>
              <a:ea typeface="Montserrat"/>
              <a:cs typeface="Montserrat"/>
              <a:sym typeface="Montserrat"/>
            </a:endParaRPr>
          </a:p>
          <a:p>
            <a:pPr indent="0" lvl="0" marL="0" marR="1999752" rtl="0" algn="l">
              <a:spcBef>
                <a:spcPts val="0"/>
              </a:spcBef>
              <a:spcAft>
                <a:spcPts val="0"/>
              </a:spcAft>
              <a:buClr>
                <a:schemeClr val="dk1"/>
              </a:buClr>
              <a:buSzPts val="1100"/>
              <a:buFont typeface="Arial"/>
              <a:buNone/>
            </a:pPr>
            <a:r>
              <a:rPr b="1" lang="pt-BR" sz="4800">
                <a:solidFill>
                  <a:srgbClr val="FFFFFF"/>
                </a:solidFill>
                <a:latin typeface="Montserrat"/>
                <a:ea typeface="Montserrat"/>
                <a:cs typeface="Montserrat"/>
                <a:sym typeface="Montserrat"/>
              </a:rPr>
              <a:t>6. CRITÉRIOS DE PROCESSO </a:t>
            </a:r>
            <a:endParaRPr b="1" sz="4800">
              <a:solidFill>
                <a:srgbClr val="FFFFFF"/>
              </a:solidFill>
              <a:latin typeface="Montserrat"/>
              <a:ea typeface="Montserrat"/>
              <a:cs typeface="Montserrat"/>
              <a:sym typeface="Montserrat"/>
            </a:endParaRPr>
          </a:p>
        </p:txBody>
      </p:sp>
      <p:pic>
        <p:nvPicPr>
          <p:cNvPr id="563" name="Google Shape;563;p65"/>
          <p:cNvPicPr preferRelativeResize="0"/>
          <p:nvPr/>
        </p:nvPicPr>
        <p:blipFill rotWithShape="1">
          <a:blip r:embed="rId3">
            <a:alphaModFix/>
          </a:blip>
          <a:srcRect b="6925" l="14113" r="14391" t="7896"/>
          <a:stretch/>
        </p:blipFill>
        <p:spPr>
          <a:xfrm>
            <a:off x="1316025" y="5735700"/>
            <a:ext cx="5048250" cy="3419475"/>
          </a:xfrm>
          <a:prstGeom prst="rect">
            <a:avLst/>
          </a:prstGeom>
          <a:noFill/>
          <a:ln>
            <a:noFill/>
          </a:ln>
        </p:spPr>
      </p:pic>
      <p:sp>
        <p:nvSpPr>
          <p:cNvPr id="564" name="Google Shape;564;p65"/>
          <p:cNvSpPr txBox="1"/>
          <p:nvPr/>
        </p:nvSpPr>
        <p:spPr>
          <a:xfrm>
            <a:off x="2382825" y="9264425"/>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FFFFFF"/>
                </a:solidFill>
                <a:latin typeface="Montserrat"/>
                <a:ea typeface="Montserrat"/>
                <a:cs typeface="Montserrat"/>
                <a:sym typeface="Montserrat"/>
              </a:rPr>
              <a:t> Cronograma do mês de novembro</a:t>
            </a:r>
            <a:endParaRPr b="1" sz="1200">
              <a:solidFill>
                <a:srgbClr val="FFFFFF"/>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20623"/>
        </a:solidFill>
      </p:bgPr>
    </p:bg>
    <p:spTree>
      <p:nvGrpSpPr>
        <p:cNvPr id="568" name="Shape 568"/>
        <p:cNvGrpSpPr/>
        <p:nvPr/>
      </p:nvGrpSpPr>
      <p:grpSpPr>
        <a:xfrm>
          <a:off x="0" y="0"/>
          <a:ext cx="0" cy="0"/>
          <a:chOff x="0" y="0"/>
          <a:chExt cx="0" cy="0"/>
        </a:xfrm>
      </p:grpSpPr>
      <p:sp>
        <p:nvSpPr>
          <p:cNvPr id="569" name="Google Shape;569;p6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570" name="Google Shape;570;p66"/>
          <p:cNvSpPr txBox="1"/>
          <p:nvPr/>
        </p:nvSpPr>
        <p:spPr>
          <a:xfrm>
            <a:off x="776725" y="2056050"/>
            <a:ext cx="6006600" cy="2337600"/>
          </a:xfrm>
          <a:prstGeom prst="rect">
            <a:avLst/>
          </a:prstGeom>
          <a:noFill/>
          <a:ln>
            <a:noFill/>
          </a:ln>
        </p:spPr>
        <p:txBody>
          <a:bodyPr anchorCtr="0" anchor="t" bIns="91425" lIns="91425" spcFirstLastPara="1" rIns="91425" wrap="square" tIns="91425">
            <a:noAutofit/>
          </a:bodyPr>
          <a:lstStyle/>
          <a:p>
            <a:pPr indent="0" lvl="0" marL="0" rtl="0" algn="l">
              <a:spcBef>
                <a:spcPts val="1890"/>
              </a:spcBef>
              <a:spcAft>
                <a:spcPts val="0"/>
              </a:spcAft>
              <a:buClr>
                <a:schemeClr val="dk1"/>
              </a:buClr>
              <a:buSzPts val="1100"/>
              <a:buFont typeface="Arial"/>
              <a:buNone/>
            </a:pPr>
            <a:r>
              <a:rPr b="1" lang="pt-BR" sz="3000">
                <a:solidFill>
                  <a:srgbClr val="FFFFFF"/>
                </a:solidFill>
                <a:latin typeface="Montserrat"/>
                <a:ea typeface="Montserrat"/>
                <a:cs typeface="Montserrat"/>
                <a:sym typeface="Montserrat"/>
              </a:rPr>
              <a:t>6.1.2 PLANEJAMENTO SEMANAL</a:t>
            </a:r>
            <a:endParaRPr b="1" sz="3000">
              <a:solidFill>
                <a:srgbClr val="FFFFFF"/>
              </a:solidFill>
              <a:latin typeface="Montserrat"/>
              <a:ea typeface="Montserrat"/>
              <a:cs typeface="Montserrat"/>
              <a:sym typeface="Montserrat"/>
            </a:endParaRPr>
          </a:p>
          <a:p>
            <a:pPr indent="0" lvl="0" marL="0" rtl="0" algn="l">
              <a:spcBef>
                <a:spcPts val="1890"/>
              </a:spcBef>
              <a:spcAft>
                <a:spcPts val="0"/>
              </a:spcAft>
              <a:buClr>
                <a:schemeClr val="dk1"/>
              </a:buClr>
              <a:buSzPts val="1100"/>
              <a:buFont typeface="Arial"/>
              <a:buNone/>
            </a:pPr>
            <a:r>
              <a:t/>
            </a:r>
            <a:endParaRPr b="1"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O grupo dividiu por semana suas atividades e abaixo tem uma tabela semanal das coisas que tinham sido acertadas:</a:t>
            </a:r>
            <a:endParaRPr sz="1200">
              <a:solidFill>
                <a:srgbClr val="FFFFFF"/>
              </a:solidFill>
              <a:latin typeface="Montserrat"/>
              <a:ea typeface="Montserrat"/>
              <a:cs typeface="Montserrat"/>
              <a:sym typeface="Montserrat"/>
            </a:endParaRPr>
          </a:p>
        </p:txBody>
      </p:sp>
      <p:pic>
        <p:nvPicPr>
          <p:cNvPr id="571" name="Google Shape;571;p66"/>
          <p:cNvPicPr preferRelativeResize="0"/>
          <p:nvPr/>
        </p:nvPicPr>
        <p:blipFill rotWithShape="1">
          <a:blip r:embed="rId3">
            <a:alphaModFix/>
          </a:blip>
          <a:srcRect b="37321" l="10738" r="0" t="34758"/>
          <a:stretch/>
        </p:blipFill>
        <p:spPr>
          <a:xfrm>
            <a:off x="1127288" y="720000"/>
            <a:ext cx="5305425" cy="933450"/>
          </a:xfrm>
          <a:prstGeom prst="rect">
            <a:avLst/>
          </a:prstGeom>
          <a:noFill/>
          <a:ln>
            <a:noFill/>
          </a:ln>
        </p:spPr>
      </p:pic>
      <p:sp>
        <p:nvSpPr>
          <p:cNvPr id="572" name="Google Shape;572;p66"/>
          <p:cNvSpPr txBox="1"/>
          <p:nvPr/>
        </p:nvSpPr>
        <p:spPr>
          <a:xfrm>
            <a:off x="2398350" y="1653450"/>
            <a:ext cx="3000000" cy="4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FFFFFF"/>
                </a:solidFill>
                <a:latin typeface="Montserrat"/>
                <a:ea typeface="Montserrat"/>
                <a:cs typeface="Montserrat"/>
                <a:sym typeface="Montserrat"/>
              </a:rPr>
              <a:t>Cronograma do mês de dezembro</a:t>
            </a:r>
            <a:endParaRPr b="1" sz="1200">
              <a:solidFill>
                <a:srgbClr val="FFFFFF"/>
              </a:solidFill>
              <a:latin typeface="Montserrat"/>
              <a:ea typeface="Montserrat"/>
              <a:cs typeface="Montserrat"/>
              <a:sym typeface="Montserrat"/>
            </a:endParaRPr>
          </a:p>
        </p:txBody>
      </p:sp>
      <p:pic>
        <p:nvPicPr>
          <p:cNvPr id="573" name="Google Shape;573;p66"/>
          <p:cNvPicPr preferRelativeResize="0"/>
          <p:nvPr/>
        </p:nvPicPr>
        <p:blipFill>
          <a:blip r:embed="rId4">
            <a:alphaModFix/>
          </a:blip>
          <a:stretch>
            <a:fillRect/>
          </a:stretch>
        </p:blipFill>
        <p:spPr>
          <a:xfrm>
            <a:off x="912975" y="4546050"/>
            <a:ext cx="5734050" cy="3133725"/>
          </a:xfrm>
          <a:prstGeom prst="rect">
            <a:avLst/>
          </a:prstGeom>
          <a:noFill/>
          <a:ln>
            <a:noFill/>
          </a:ln>
        </p:spPr>
      </p:pic>
      <p:sp>
        <p:nvSpPr>
          <p:cNvPr id="574" name="Google Shape;574;p66"/>
          <p:cNvSpPr txBox="1"/>
          <p:nvPr/>
        </p:nvSpPr>
        <p:spPr>
          <a:xfrm>
            <a:off x="844100" y="7878325"/>
            <a:ext cx="5734200" cy="18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66"/>
          <p:cNvPicPr preferRelativeResize="0"/>
          <p:nvPr/>
        </p:nvPicPr>
        <p:blipFill rotWithShape="1">
          <a:blip r:embed="rId5">
            <a:alphaModFix/>
          </a:blip>
          <a:srcRect b="65543" l="0" r="0" t="0"/>
          <a:stretch/>
        </p:blipFill>
        <p:spPr>
          <a:xfrm>
            <a:off x="912975" y="7832182"/>
            <a:ext cx="5734050" cy="1604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20623"/>
        </a:solidFill>
      </p:bgPr>
    </p:bg>
    <p:spTree>
      <p:nvGrpSpPr>
        <p:cNvPr id="579" name="Shape 579"/>
        <p:cNvGrpSpPr/>
        <p:nvPr/>
      </p:nvGrpSpPr>
      <p:grpSpPr>
        <a:xfrm>
          <a:off x="0" y="0"/>
          <a:ext cx="0" cy="0"/>
          <a:chOff x="0" y="0"/>
          <a:chExt cx="0" cy="0"/>
        </a:xfrm>
      </p:grpSpPr>
      <p:sp>
        <p:nvSpPr>
          <p:cNvPr id="580" name="Google Shape;580;p6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581" name="Google Shape;581;p67"/>
          <p:cNvPicPr preferRelativeResize="0"/>
          <p:nvPr/>
        </p:nvPicPr>
        <p:blipFill rotWithShape="1">
          <a:blip r:embed="rId3">
            <a:alphaModFix/>
          </a:blip>
          <a:srcRect b="0" l="0" r="0" t="33422"/>
          <a:stretch/>
        </p:blipFill>
        <p:spPr>
          <a:xfrm>
            <a:off x="747625" y="539998"/>
            <a:ext cx="6064750" cy="3279175"/>
          </a:xfrm>
          <a:prstGeom prst="rect">
            <a:avLst/>
          </a:prstGeom>
          <a:noFill/>
          <a:ln>
            <a:noFill/>
          </a:ln>
        </p:spPr>
      </p:pic>
      <p:sp>
        <p:nvSpPr>
          <p:cNvPr id="582" name="Google Shape;582;p67"/>
          <p:cNvSpPr txBox="1"/>
          <p:nvPr/>
        </p:nvSpPr>
        <p:spPr>
          <a:xfrm>
            <a:off x="747625" y="3983350"/>
            <a:ext cx="6064800" cy="558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6.2 METODOLOGIAS E FERRAMENTAS</a:t>
            </a:r>
            <a:r>
              <a:rPr lang="pt-BR" sz="1200">
                <a:solidFill>
                  <a:srgbClr val="FFFFFF"/>
                </a:solidFill>
                <a:latin typeface="Montserrat"/>
                <a:ea typeface="Montserrat"/>
                <a:cs typeface="Montserrat"/>
                <a:sym typeface="Montserrat"/>
              </a:rPr>
              <a:t>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Foram definidas as seguintes etapas para a realização do processo de projeto, para o Status Report 3 foi realizada a fase de “Prototipação (Alta Fidelidade) e Testes”.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Durante o trabalho da equipe foram utilizadas diversas ferramentas para melhor funcionamento e gerenciamento do projeto.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Para reuniões com a própria equipe foram utilizados o Zoom meetings e Discord para debates sobre o projeto, discussão de ideias e solução de problemas e também para fazer os testes com o público alvo.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O Google Drive foi uma ferramenta muito útil que facilitou e foi responsável para manter os arquivos organizados de toda equipe, fazendo com que todos tenham acesso ao mesmo conteúdo produzido.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O Trello que funciona como uma ferramenta de colaboração para que a equipe consiga fazer a divisão de tarefas para cada um e decidir um prazo a ser entregue.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Para prototipagem, foram utilizados os softwares: Figma (para criar o wireframe e fazer o protótipo do aplicativo de smartphone); Pycharm + Python (para o desenvolvimento e protótipo do código) e SketchUp (para modelagem 3D dos artefatos físicos).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20623"/>
        </a:solidFill>
      </p:bgPr>
    </p:bg>
    <p:spTree>
      <p:nvGrpSpPr>
        <p:cNvPr id="586" name="Shape 586"/>
        <p:cNvGrpSpPr/>
        <p:nvPr/>
      </p:nvGrpSpPr>
      <p:grpSpPr>
        <a:xfrm>
          <a:off x="0" y="0"/>
          <a:ext cx="0" cy="0"/>
          <a:chOff x="0" y="0"/>
          <a:chExt cx="0" cy="0"/>
        </a:xfrm>
      </p:grpSpPr>
      <p:sp>
        <p:nvSpPr>
          <p:cNvPr id="587" name="Google Shape;587;p6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588" name="Google Shape;588;p68"/>
          <p:cNvSpPr txBox="1"/>
          <p:nvPr/>
        </p:nvSpPr>
        <p:spPr>
          <a:xfrm>
            <a:off x="768450" y="540000"/>
            <a:ext cx="6064800" cy="13863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Na parte de codificação, as linguagens utilizadas foram C para a estrutura de dados  e Python para o processo de cadastro dos usuários por meio de email e senha, assim, criando um sistema de controle e armazenamento dos alimentos. Já na parte do Hardware foi utilizado a plataforma de prototipação Arduino para execução da leitura dos fatores abióticos(temperatura, umidade e luminosidade).</a:t>
            </a:r>
            <a:endParaRPr sz="1200">
              <a:solidFill>
                <a:srgbClr val="FFFFFF"/>
              </a:solidFill>
              <a:latin typeface="Montserrat"/>
              <a:ea typeface="Montserrat"/>
              <a:cs typeface="Montserrat"/>
              <a:sym typeface="Montserrat"/>
            </a:endParaRPr>
          </a:p>
        </p:txBody>
      </p:sp>
      <p:pic>
        <p:nvPicPr>
          <p:cNvPr id="589" name="Google Shape;589;p68"/>
          <p:cNvPicPr preferRelativeResize="0"/>
          <p:nvPr/>
        </p:nvPicPr>
        <p:blipFill>
          <a:blip r:embed="rId3">
            <a:alphaModFix/>
          </a:blip>
          <a:stretch>
            <a:fillRect/>
          </a:stretch>
        </p:blipFill>
        <p:spPr>
          <a:xfrm>
            <a:off x="1537600" y="2100350"/>
            <a:ext cx="4024825" cy="2857325"/>
          </a:xfrm>
          <a:prstGeom prst="rect">
            <a:avLst/>
          </a:prstGeom>
          <a:noFill/>
          <a:ln>
            <a:noFill/>
          </a:ln>
        </p:spPr>
      </p:pic>
      <p:sp>
        <p:nvSpPr>
          <p:cNvPr id="590" name="Google Shape;590;p68"/>
          <p:cNvSpPr txBox="1"/>
          <p:nvPr/>
        </p:nvSpPr>
        <p:spPr>
          <a:xfrm>
            <a:off x="768450" y="4674525"/>
            <a:ext cx="6064800" cy="3000000"/>
          </a:xfrm>
          <a:prstGeom prst="rect">
            <a:avLst/>
          </a:prstGeom>
          <a:noFill/>
          <a:ln>
            <a:noFill/>
          </a:ln>
        </p:spPr>
        <p:txBody>
          <a:bodyPr anchorCtr="0" anchor="t" bIns="91425" lIns="91425" spcFirstLastPara="1" rIns="91425" wrap="square" tIns="91425">
            <a:noAutofit/>
          </a:bodyPr>
          <a:lstStyle/>
          <a:p>
            <a:pPr indent="0" lvl="0" marL="0" rtl="0" algn="l">
              <a:spcBef>
                <a:spcPts val="1890"/>
              </a:spcBef>
              <a:spcAft>
                <a:spcPts val="0"/>
              </a:spcAft>
              <a:buNone/>
            </a:pPr>
            <a:r>
              <a:t/>
            </a:r>
            <a:endParaRPr b="1"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6.3 PONTOS FORTES E DE MELHORIA</a:t>
            </a:r>
            <a:endParaRPr b="1" sz="3600">
              <a:solidFill>
                <a:srgbClr val="FFFFFF"/>
              </a:solidFill>
              <a:latin typeface="Montserrat"/>
              <a:ea typeface="Montserrat"/>
              <a:cs typeface="Montserrat"/>
              <a:sym typeface="Montserrat"/>
            </a:endParaRPr>
          </a:p>
          <a:p>
            <a:pPr indent="45720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Na reta final por mais que tenha sido complicado conciliar os trabalhos das outras cadeiras a organização, o foco, a comunicação e a interação da equipe continuaram presentes e firmes, problemas anteriores em relação a tomada de decisões foram bastante melhorados, porém, é de suma importância aperfeiçoar a otimização do tempo. Aconteceram problemas de falta de iniciativa de alguns membros da equipe para realizar algumas atividades, o que acarretou sobrecarga de alguns outros membros em certos momentos do desenvolvimento do projeto.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 organização e divisão de tarefas desenvolvidas ao longo do semestre foram mantidas, auxiliando a realização do trabalho. Em geral, a equipe Control F foi bastante organizada e justa.</a:t>
            </a:r>
            <a:endParaRPr sz="1200">
              <a:solidFill>
                <a:srgbClr val="FFFFFF"/>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9"/>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69"/>
          <p:cNvPicPr preferRelativeResize="0"/>
          <p:nvPr/>
        </p:nvPicPr>
        <p:blipFill rotWithShape="1">
          <a:blip r:embed="rId3">
            <a:alphaModFix/>
          </a:blip>
          <a:srcRect b="64299" l="14453" r="50033" t="5213"/>
          <a:stretch/>
        </p:blipFill>
        <p:spPr>
          <a:xfrm rot="-1956046">
            <a:off x="-2253975" y="6114199"/>
            <a:ext cx="4726525" cy="4057677"/>
          </a:xfrm>
          <a:prstGeom prst="rect">
            <a:avLst/>
          </a:prstGeom>
          <a:noFill/>
          <a:ln>
            <a:noFill/>
          </a:ln>
        </p:spPr>
      </p:pic>
      <p:sp>
        <p:nvSpPr>
          <p:cNvPr id="597" name="Google Shape;597;p6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latin typeface="Montserrat"/>
                <a:ea typeface="Montserrat"/>
                <a:cs typeface="Montserrat"/>
                <a:sym typeface="Montserrat"/>
              </a:rPr>
              <a:t>‹#›</a:t>
            </a:fld>
            <a:endParaRPr>
              <a:solidFill>
                <a:srgbClr val="FFFFFF"/>
              </a:solidFill>
              <a:latin typeface="Montserrat"/>
              <a:ea typeface="Montserrat"/>
              <a:cs typeface="Montserrat"/>
              <a:sym typeface="Montserrat"/>
            </a:endParaRPr>
          </a:p>
        </p:txBody>
      </p:sp>
      <p:pic>
        <p:nvPicPr>
          <p:cNvPr id="598" name="Google Shape;598;p69"/>
          <p:cNvPicPr preferRelativeResize="0"/>
          <p:nvPr/>
        </p:nvPicPr>
        <p:blipFill rotWithShape="1">
          <a:blip r:embed="rId3">
            <a:alphaModFix/>
          </a:blip>
          <a:srcRect b="64299" l="14453" r="50033" t="5213"/>
          <a:stretch/>
        </p:blipFill>
        <p:spPr>
          <a:xfrm>
            <a:off x="-882200" y="-952850"/>
            <a:ext cx="2943775" cy="2527200"/>
          </a:xfrm>
          <a:prstGeom prst="rect">
            <a:avLst/>
          </a:prstGeom>
          <a:noFill/>
          <a:ln>
            <a:noFill/>
          </a:ln>
        </p:spPr>
      </p:pic>
      <p:pic>
        <p:nvPicPr>
          <p:cNvPr id="599" name="Google Shape;599;p69"/>
          <p:cNvPicPr preferRelativeResize="0"/>
          <p:nvPr/>
        </p:nvPicPr>
        <p:blipFill rotWithShape="1">
          <a:blip r:embed="rId3">
            <a:alphaModFix/>
          </a:blip>
          <a:srcRect b="64299" l="14453" r="50033" t="5213"/>
          <a:stretch/>
        </p:blipFill>
        <p:spPr>
          <a:xfrm rot="2113131">
            <a:off x="4583880" y="3849100"/>
            <a:ext cx="3689602" cy="3167488"/>
          </a:xfrm>
          <a:prstGeom prst="rect">
            <a:avLst/>
          </a:prstGeom>
          <a:noFill/>
          <a:ln>
            <a:noFill/>
          </a:ln>
        </p:spPr>
      </p:pic>
      <p:sp>
        <p:nvSpPr>
          <p:cNvPr id="600" name="Google Shape;600;p69"/>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7</a:t>
            </a:r>
            <a:endParaRPr b="1" sz="20000">
              <a:solidFill>
                <a:srgbClr val="FFFFFF"/>
              </a:solidFill>
              <a:latin typeface="Montserrat"/>
              <a:ea typeface="Montserrat"/>
              <a:cs typeface="Montserrat"/>
              <a:sym typeface="Montserrat"/>
            </a:endParaRPr>
          </a:p>
        </p:txBody>
      </p:sp>
      <p:sp>
        <p:nvSpPr>
          <p:cNvPr id="601" name="Google Shape;601;p69"/>
          <p:cNvSpPr txBox="1"/>
          <p:nvPr/>
        </p:nvSpPr>
        <p:spPr>
          <a:xfrm>
            <a:off x="689700" y="720000"/>
            <a:ext cx="6143400" cy="42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200">
                <a:solidFill>
                  <a:srgbClr val="FFFFFF"/>
                </a:solidFill>
                <a:latin typeface="Montserrat"/>
                <a:ea typeface="Montserrat"/>
                <a:cs typeface="Montserrat"/>
                <a:sym typeface="Montserrat"/>
              </a:rPr>
              <a:t>CONCLUSÃO E TRABALHOS FUTUROS</a:t>
            </a:r>
            <a:endParaRPr b="1" sz="6200">
              <a:solidFill>
                <a:srgbClr val="FFFFFF"/>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605" name="Shape 605"/>
        <p:cNvGrpSpPr/>
        <p:nvPr/>
      </p:nvGrpSpPr>
      <p:grpSpPr>
        <a:xfrm>
          <a:off x="0" y="0"/>
          <a:ext cx="0" cy="0"/>
          <a:chOff x="0" y="0"/>
          <a:chExt cx="0" cy="0"/>
        </a:xfrm>
      </p:grpSpPr>
      <p:sp>
        <p:nvSpPr>
          <p:cNvPr id="606" name="Google Shape;606;p7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highlight>
                  <a:srgbClr val="FFFFFF"/>
                </a:highlight>
              </a:rPr>
              <a:t>‹#›</a:t>
            </a:fld>
            <a:endParaRPr/>
          </a:p>
        </p:txBody>
      </p:sp>
      <p:sp>
        <p:nvSpPr>
          <p:cNvPr id="607" name="Google Shape;607;p70"/>
          <p:cNvSpPr txBox="1"/>
          <p:nvPr/>
        </p:nvSpPr>
        <p:spPr>
          <a:xfrm>
            <a:off x="768450" y="540000"/>
            <a:ext cx="6064800" cy="639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4800">
                <a:solidFill>
                  <a:srgbClr val="FFFFFF"/>
                </a:solidFill>
                <a:latin typeface="Montserrat"/>
                <a:ea typeface="Montserrat"/>
                <a:cs typeface="Montserrat"/>
                <a:sym typeface="Montserrat"/>
              </a:rPr>
              <a:t>7. CONCLUSÃO E TRABALHOS FUTUROS</a:t>
            </a:r>
            <a:endParaRPr b="1" sz="48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7.1 CONSIDERAÇÕES FINAIS</a:t>
            </a:r>
            <a:endParaRPr b="1" sz="36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Ao longo do período, com pesquisas e entrevistas, foram vistas e analisadas algumas hipóteses que influenciam no desperdício e na falta de conhecimento sobre como armazenar os alimentos corretamente, como a da cultura da fartura e os costumes adquiridos depois da época da alta inflação no Brasil. Com formulários, principalmente, foram confirmadas tais teorias.</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Devido ao público alvo de pesquisa ser muito específico, os testes realizados não atenderam quantitativamente o esperado, ocasionando com que alguma informação conveniente ao projeto não fosse ouvida. Porém com o conhecimento adquirido, foi possível entregar uma boa solução para o público-alvo, visar e realizar o máximo de melhorias possíveis no projeto.</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7.2 POSSÍVEIS DESDOBRAMENTOS FUTUROS</a:t>
            </a:r>
            <a:endParaRPr b="1" sz="23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Após análises durante o semestre, diversos testes com usuários e reuniões com os orientadores, foram percebidas possíveis melhorias futuras para diversas áreas do projeto.</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600">
              <a:solidFill>
                <a:srgbClr val="FFFFFF"/>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611" name="Shape 611"/>
        <p:cNvGrpSpPr/>
        <p:nvPr/>
      </p:nvGrpSpPr>
      <p:grpSpPr>
        <a:xfrm>
          <a:off x="0" y="0"/>
          <a:ext cx="0" cy="0"/>
          <a:chOff x="0" y="0"/>
          <a:chExt cx="0" cy="0"/>
        </a:xfrm>
      </p:grpSpPr>
      <p:sp>
        <p:nvSpPr>
          <p:cNvPr id="612" name="Google Shape;612;p7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highlight>
                  <a:srgbClr val="FFFFFF"/>
                </a:highlight>
              </a:rPr>
              <a:t>‹#›</a:t>
            </a:fld>
            <a:endParaRPr/>
          </a:p>
        </p:txBody>
      </p:sp>
      <p:sp>
        <p:nvSpPr>
          <p:cNvPr id="613" name="Google Shape;613;p71"/>
          <p:cNvSpPr txBox="1"/>
          <p:nvPr/>
        </p:nvSpPr>
        <p:spPr>
          <a:xfrm>
            <a:off x="887400" y="540000"/>
            <a:ext cx="5945700" cy="30000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Definir com mais atenção a forma estética do artefato físico do sensor (desenvolvê-lo com mais ergonomia e definir o material mais adequado); </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Estudar a possibilidade de incluir uma funcionalidade de alerta sonoro produzida pelo artefato para que o sistema também possa ser independente ou trabalhar em conjunto com os alertas emitidos pela notificação do celular;</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Fazer a integração do código com o wireframe desenvolvidos para criar o aplicativo;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Criar a funcionalidade de “Tour pelo App” a ser apresentada no início do uso do aplicativo para que o usuário aprenda as funcionalidades do mesmo e onde estão localizados;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Criar um site com domínio próprio, com desenvolvimento mais completo da interface e informações;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Definição mais detalhada do conteúdo do email enviado ao usuário, dar mais atenção aos aspectos gráficos;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Adicionar um botão no arduino/função no código de ‘liga e desliga’ pro sensor;</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Melhorar o código para ele ser capaz de armazenar "variáveis" ao longo do tempo, para mostrar mais informação ao usuário (ex: temperatura mais alta da semana/mês/etc);</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Adicionar funcionalidade no código para definir os limites de temperatura de acordo com as estações do ano;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Adição de novos módulos no arduino, a fim de se obter mais informações e prevenir o estrago de alimentos.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Adicionar um cooler no arduino para o resfriamento de ambientes muito quentes;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Integrar o código Python com o código C, não sendo mais necessário a "comunicação" por arquivos de texto.</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Com mais experiência e mais conhecimento, futuramente tais melhorias seriam implementadas, a fim de aperfeiçoar o projeto e sua solução.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nvSpPr>
        <p:spPr>
          <a:xfrm>
            <a:off x="1004800" y="44571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txBox="1"/>
          <p:nvPr/>
        </p:nvSpPr>
        <p:spPr>
          <a:xfrm>
            <a:off x="708300" y="591175"/>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FFFFF"/>
                </a:solidFill>
                <a:latin typeface="Montserrat"/>
                <a:ea typeface="Montserrat"/>
                <a:cs typeface="Montserrat"/>
                <a:sym typeface="Montserrat"/>
              </a:rPr>
              <a:t>1. </a:t>
            </a:r>
            <a:r>
              <a:rPr b="1" lang="pt-BR" sz="4800">
                <a:solidFill>
                  <a:schemeClr val="lt1"/>
                </a:solidFill>
                <a:latin typeface="Montserrat"/>
                <a:ea typeface="Montserrat"/>
                <a:cs typeface="Montserrat"/>
                <a:sym typeface="Montserrat"/>
              </a:rPr>
              <a:t>PROBLEMA</a:t>
            </a:r>
            <a:endParaRPr b="1" sz="4800">
              <a:solidFill>
                <a:schemeClr val="lt1"/>
              </a:solidFill>
              <a:latin typeface="Montserrat"/>
              <a:ea typeface="Montserrat"/>
              <a:cs typeface="Montserrat"/>
              <a:sym typeface="Montserrat"/>
            </a:endParaRPr>
          </a:p>
        </p:txBody>
      </p:sp>
      <p:sp>
        <p:nvSpPr>
          <p:cNvPr id="139" name="Google Shape;139;p1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solidFill>
                <a:srgbClr val="FFFFFF"/>
              </a:solidFill>
            </a:endParaRPr>
          </a:p>
        </p:txBody>
      </p:sp>
      <p:sp>
        <p:nvSpPr>
          <p:cNvPr id="140" name="Google Shape;140;p18"/>
          <p:cNvSpPr txBox="1"/>
          <p:nvPr/>
        </p:nvSpPr>
        <p:spPr>
          <a:xfrm>
            <a:off x="723450" y="2169325"/>
            <a:ext cx="6113100" cy="75243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Um assunto de extrema relevância que ainda se encontra em baixa pauta é o desperdício exagerado de alimentos no Brasil.   Cada brasileiro é responsável pelo despejo anual de 40 quilos de comida no lixo, um total de 23,6 milhões de toneladas de alimentos são desperdiçados anualmente . Totalizando um prejuízo econômico de cerca de US$ 940 bilhões por ano,  mais de 3 trilhões de reais. Sem contar com os prejuízos ambientais causados pelo despejo de lixo como a emissão de gases nocivos à camada de ozônio e líquidos tóxicos no solo.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Um dos fenômenos causados pela cultura do consumismo é o desperdício alimentar, não coincidentemente, 73% da população brasileira é classificada como “comprador excessivo”. Isto associado com a cultura e história do país como períodos de alta inflação, fome e resquícios do imperialismo e a associação da comida à status e a mesma como sinônimo de riqueza são grandes influenciadores desse desperdício.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Outros grandes influenciadores são a falta de conhecimento sobre os meios e métodos corretos de armazenamento, a expressão popular brasileira "é melhor sobrar do que faltar" é reflexo da acumulação desnecessária nos armários/geladeiras/fruteiras com quantidades maiores que o fluxo de saída dos mesmos. Este descontrole associado com as  condições desfavoráveis encontradas pelo público alvo, moradores da região metropolitana do Recife , como a temperatura naturalmente elevada e umidade alta por ser uma cidade litorânea aumentam ainda mais a dificuldade do controle de qualidade de alimentos.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 fim propor uma solução para os problemas observados e validados pelo público alvo como: a "falta de informação sobre segurança alimentar” , a “desinformação passada através da cultura familiar” e a “dificuldade no armazenamento correto” o grupo decidiu solucioná-los através do Sistema Monitora, uma ferramenta que auxilia no monitoramento das condições dos ambientes de armazenamento dos alimentos usando a internet das coisas para um controle mais preciso das propriedades corretas de conservação.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No Status Report 1 o grupo CONTROL F trabalhava no problema do </a:t>
            </a:r>
            <a:r>
              <a:rPr b="1" lang="pt-BR" sz="1200">
                <a:solidFill>
                  <a:srgbClr val="FFFFFF"/>
                </a:solidFill>
                <a:latin typeface="Montserrat"/>
                <a:ea typeface="Montserrat"/>
                <a:cs typeface="Montserrat"/>
                <a:sym typeface="Montserrat"/>
              </a:rPr>
              <a:t>“Descontrole da </a:t>
            </a:r>
            <a:r>
              <a:rPr b="1" lang="pt-BR" sz="1200" u="sng">
                <a:solidFill>
                  <a:srgbClr val="FFFFFF"/>
                </a:solidFill>
                <a:latin typeface="Montserrat"/>
                <a:ea typeface="Montserrat"/>
                <a:cs typeface="Montserrat"/>
                <a:sym typeface="Montserrat"/>
              </a:rPr>
              <a:t>quantidade</a:t>
            </a:r>
            <a:r>
              <a:rPr b="1" lang="pt-BR" sz="1200">
                <a:solidFill>
                  <a:srgbClr val="FFFFFF"/>
                </a:solidFill>
                <a:latin typeface="Montserrat"/>
                <a:ea typeface="Montserrat"/>
                <a:cs typeface="Montserrat"/>
                <a:sym typeface="Montserrat"/>
              </a:rPr>
              <a:t> e durabilidade dos alimentos em casa”</a:t>
            </a:r>
            <a:r>
              <a:rPr lang="pt-BR" sz="1200">
                <a:solidFill>
                  <a:srgbClr val="FFFFFF"/>
                </a:solidFill>
                <a:latin typeface="Montserrat"/>
                <a:ea typeface="Montserrat"/>
                <a:cs typeface="Montserrat"/>
                <a:sym typeface="Montserrat"/>
              </a:rPr>
              <a:t> mas no processo de aprofundamento sobre o desperdício de alimentos no ramo doméstico foi definido a quantidade de cada alimento como uma propriedade não tão relevante e sim o controle de sua qualidade, mudando assim o problema trabalhado para </a:t>
            </a:r>
            <a:r>
              <a:rPr b="1" lang="pt-BR" sz="1200">
                <a:solidFill>
                  <a:srgbClr val="FFFFFF"/>
                </a:solidFill>
                <a:latin typeface="Montserrat"/>
                <a:ea typeface="Montserrat"/>
                <a:cs typeface="Montserrat"/>
                <a:sym typeface="Montserrat"/>
              </a:rPr>
              <a:t>“Descontrole da </a:t>
            </a:r>
            <a:r>
              <a:rPr b="1" lang="pt-BR" sz="1200" u="sng">
                <a:solidFill>
                  <a:srgbClr val="FFFFFF"/>
                </a:solidFill>
                <a:latin typeface="Montserrat"/>
                <a:ea typeface="Montserrat"/>
                <a:cs typeface="Montserrat"/>
                <a:sym typeface="Montserrat"/>
              </a:rPr>
              <a:t>qualidade</a:t>
            </a:r>
            <a:r>
              <a:rPr b="1" lang="pt-BR" sz="1200">
                <a:solidFill>
                  <a:srgbClr val="FFFFFF"/>
                </a:solidFill>
                <a:latin typeface="Montserrat"/>
                <a:ea typeface="Montserrat"/>
                <a:cs typeface="Montserrat"/>
                <a:sym typeface="Montserrat"/>
              </a:rPr>
              <a:t> e durabilidade dos alimentos em casa”. </a:t>
            </a:r>
            <a:endParaRPr b="1"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2"/>
          <p:cNvSpPr/>
          <p:nvPr/>
        </p:nvSpPr>
        <p:spPr>
          <a:xfrm>
            <a:off x="0" y="0"/>
            <a:ext cx="7560000" cy="10692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620" name="Google Shape;620;p72"/>
          <p:cNvPicPr preferRelativeResize="0"/>
          <p:nvPr/>
        </p:nvPicPr>
        <p:blipFill rotWithShape="1">
          <a:blip r:embed="rId3">
            <a:alphaModFix/>
          </a:blip>
          <a:srcRect b="36100" l="14783" r="49703" t="35130"/>
          <a:stretch/>
        </p:blipFill>
        <p:spPr>
          <a:xfrm rot="-1078604">
            <a:off x="3133901" y="3114725"/>
            <a:ext cx="3795074" cy="3074550"/>
          </a:xfrm>
          <a:prstGeom prst="rect">
            <a:avLst/>
          </a:prstGeom>
          <a:noFill/>
          <a:ln>
            <a:noFill/>
          </a:ln>
        </p:spPr>
      </p:pic>
      <p:pic>
        <p:nvPicPr>
          <p:cNvPr id="621" name="Google Shape;621;p72"/>
          <p:cNvPicPr preferRelativeResize="0"/>
          <p:nvPr/>
        </p:nvPicPr>
        <p:blipFill rotWithShape="1">
          <a:blip r:embed="rId3">
            <a:alphaModFix/>
          </a:blip>
          <a:srcRect b="36100" l="14783" r="49703" t="35130"/>
          <a:stretch/>
        </p:blipFill>
        <p:spPr>
          <a:xfrm rot="-2848648">
            <a:off x="-2550575" y="6179638"/>
            <a:ext cx="5443623" cy="4410099"/>
          </a:xfrm>
          <a:prstGeom prst="rect">
            <a:avLst/>
          </a:prstGeom>
          <a:noFill/>
          <a:ln>
            <a:noFill/>
          </a:ln>
        </p:spPr>
      </p:pic>
      <p:pic>
        <p:nvPicPr>
          <p:cNvPr id="622" name="Google Shape;622;p72"/>
          <p:cNvPicPr preferRelativeResize="0"/>
          <p:nvPr/>
        </p:nvPicPr>
        <p:blipFill rotWithShape="1">
          <a:blip r:embed="rId3">
            <a:alphaModFix/>
          </a:blip>
          <a:srcRect b="36100" l="14783" r="49703" t="35130"/>
          <a:stretch/>
        </p:blipFill>
        <p:spPr>
          <a:xfrm>
            <a:off x="-1175000" y="-707225"/>
            <a:ext cx="2943775" cy="2384875"/>
          </a:xfrm>
          <a:prstGeom prst="rect">
            <a:avLst/>
          </a:prstGeom>
          <a:noFill/>
          <a:ln>
            <a:noFill/>
          </a:ln>
        </p:spPr>
      </p:pic>
      <p:sp>
        <p:nvSpPr>
          <p:cNvPr id="623" name="Google Shape;623;p72"/>
          <p:cNvSpPr txBox="1"/>
          <p:nvPr/>
        </p:nvSpPr>
        <p:spPr>
          <a:xfrm>
            <a:off x="497700" y="663125"/>
            <a:ext cx="641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pt-BR" sz="6500">
                <a:solidFill>
                  <a:srgbClr val="FFFFFF"/>
                </a:solidFill>
                <a:latin typeface="Montserrat"/>
                <a:ea typeface="Montserrat"/>
                <a:cs typeface="Montserrat"/>
                <a:sym typeface="Montserrat"/>
              </a:rPr>
              <a:t>LIÇÕES APRENDIDAS</a:t>
            </a:r>
            <a:endParaRPr b="1" sz="6500">
              <a:solidFill>
                <a:srgbClr val="FFFFFF"/>
              </a:solidFill>
              <a:latin typeface="Montserrat"/>
              <a:ea typeface="Montserrat"/>
              <a:cs typeface="Montserrat"/>
              <a:sym typeface="Montserrat"/>
            </a:endParaRPr>
          </a:p>
          <a:p>
            <a:pPr indent="0" lvl="0" marL="0" rtl="0" algn="r">
              <a:spcBef>
                <a:spcPts val="0"/>
              </a:spcBef>
              <a:spcAft>
                <a:spcPts val="0"/>
              </a:spcAft>
              <a:buNone/>
            </a:pPr>
            <a:r>
              <a:t/>
            </a:r>
            <a:endParaRPr b="1" sz="6500">
              <a:solidFill>
                <a:srgbClr val="FFFFFF"/>
              </a:solidFill>
              <a:latin typeface="Montserrat"/>
              <a:ea typeface="Montserrat"/>
              <a:cs typeface="Montserrat"/>
              <a:sym typeface="Montserrat"/>
            </a:endParaRPr>
          </a:p>
        </p:txBody>
      </p:sp>
      <p:sp>
        <p:nvSpPr>
          <p:cNvPr id="624" name="Google Shape;624;p72"/>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8</a:t>
            </a:r>
            <a:endParaRPr b="1" sz="20000">
              <a:solidFill>
                <a:srgbClr val="FFFFFF"/>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682D"/>
        </a:solidFill>
      </p:bgPr>
    </p:bg>
    <p:spTree>
      <p:nvGrpSpPr>
        <p:cNvPr id="628" name="Shape 628"/>
        <p:cNvGrpSpPr/>
        <p:nvPr/>
      </p:nvGrpSpPr>
      <p:grpSpPr>
        <a:xfrm>
          <a:off x="0" y="0"/>
          <a:ext cx="0" cy="0"/>
          <a:chOff x="0" y="0"/>
          <a:chExt cx="0" cy="0"/>
        </a:xfrm>
      </p:grpSpPr>
      <p:sp>
        <p:nvSpPr>
          <p:cNvPr id="629" name="Google Shape;629;p7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630" name="Google Shape;630;p73"/>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4800">
                <a:solidFill>
                  <a:srgbClr val="FFFFFF"/>
                </a:solidFill>
                <a:latin typeface="Montserrat"/>
                <a:ea typeface="Montserrat"/>
                <a:cs typeface="Montserrat"/>
                <a:sym typeface="Montserrat"/>
              </a:rPr>
              <a:t>8. LIÇÕES APRENDIDAS</a:t>
            </a:r>
            <a:endParaRPr b="1" sz="48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1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O grupo Control F, composto por futuros designers e programadores, ao longo de seu segundo período como alunos da C.E.S.A.R School estudaram matérias que serão utilizadas futuramente em suas carreiras. Aprenderam e aperfeiçoaram métodos de identificar problemas, trabalharam mais a organização, aprofundaram-se em pesquisas, melhoraram a capacidade de engajamento com o público e acabaram apurando a comunicação entre os integrantes.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Para a disciplina de projeto, os Designers desenvolveram e compreenderam lições muito importantes para o crescimento do mesmo, estudando métodos para seu benefício. Assim, como:</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Mapa de Stakeholders</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Planejamento de Pesquisa</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Personas</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Hipóteses</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Jornada do Usuário</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Cronograma</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Protótipos de alta e baixa fidelidade</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Wireframe</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Já na parte dos estudantes de Ciência da Computação, o segundo semestre acabou mostrando mais uma vez que correr atrás é essencial. Na parte de codificação, as linguagens utilizadas foram C para a estrutura de dados  e Python para o processo de cadastro dos usuários por meio de email e senha, assim, criando um sistema de controle e armazenamento dos alimentos. Já na parte do Hardware foi utilizado a plataforma de prototipação Arduino para execução da leitura dos fatores abióticos(temperatura, umidade e luminosidade).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Apesar dos impedimentos trazidos  pela pandemia, tais como aula remotas, a dificuldade de comunicação, a sobrecarga de trabalhos, a dificuldade no desenvolvimento do protótipo pela remotabilidade das aulas e a dificultação do acesso à banca acadêmica, fez com que os integrantes do grupo Control F conseguissem contornar a situação através de organização, determinação e comprometimento com o projeto. </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4800">
              <a:solidFill>
                <a:srgbClr val="FFFFFF"/>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4"/>
          <p:cNvSpPr/>
          <p:nvPr/>
        </p:nvSpPr>
        <p:spPr>
          <a:xfrm>
            <a:off x="0" y="0"/>
            <a:ext cx="7560000" cy="10692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637" name="Google Shape;637;p74"/>
          <p:cNvPicPr preferRelativeResize="0"/>
          <p:nvPr/>
        </p:nvPicPr>
        <p:blipFill rotWithShape="1">
          <a:blip r:embed="rId3">
            <a:alphaModFix/>
          </a:blip>
          <a:srcRect b="4917" l="49628" r="14858" t="64595"/>
          <a:stretch/>
        </p:blipFill>
        <p:spPr>
          <a:xfrm rot="-1996067">
            <a:off x="-1223995" y="6605879"/>
            <a:ext cx="4272816" cy="3668166"/>
          </a:xfrm>
          <a:prstGeom prst="rect">
            <a:avLst/>
          </a:prstGeom>
          <a:noFill/>
          <a:ln>
            <a:noFill/>
          </a:ln>
        </p:spPr>
      </p:pic>
      <p:pic>
        <p:nvPicPr>
          <p:cNvPr id="638" name="Google Shape;638;p74"/>
          <p:cNvPicPr preferRelativeResize="0"/>
          <p:nvPr/>
        </p:nvPicPr>
        <p:blipFill rotWithShape="1">
          <a:blip r:embed="rId3">
            <a:alphaModFix/>
          </a:blip>
          <a:srcRect b="4917" l="49628" r="14858" t="64595"/>
          <a:stretch/>
        </p:blipFill>
        <p:spPr>
          <a:xfrm rot="1524582">
            <a:off x="4218020" y="3660072"/>
            <a:ext cx="3716917" cy="3190925"/>
          </a:xfrm>
          <a:prstGeom prst="rect">
            <a:avLst/>
          </a:prstGeom>
          <a:noFill/>
          <a:ln>
            <a:noFill/>
          </a:ln>
        </p:spPr>
      </p:pic>
      <p:pic>
        <p:nvPicPr>
          <p:cNvPr id="639" name="Google Shape;639;p74"/>
          <p:cNvPicPr preferRelativeResize="0"/>
          <p:nvPr/>
        </p:nvPicPr>
        <p:blipFill rotWithShape="1">
          <a:blip r:embed="rId3">
            <a:alphaModFix/>
          </a:blip>
          <a:srcRect b="4917" l="49628" r="14858" t="64595"/>
          <a:stretch/>
        </p:blipFill>
        <p:spPr>
          <a:xfrm rot="1684896">
            <a:off x="-425175" y="-1081925"/>
            <a:ext cx="2943774" cy="2527199"/>
          </a:xfrm>
          <a:prstGeom prst="rect">
            <a:avLst/>
          </a:prstGeom>
          <a:noFill/>
          <a:ln>
            <a:noFill/>
          </a:ln>
        </p:spPr>
      </p:pic>
      <p:sp>
        <p:nvSpPr>
          <p:cNvPr id="640" name="Google Shape;640;p74"/>
          <p:cNvSpPr txBox="1"/>
          <p:nvPr/>
        </p:nvSpPr>
        <p:spPr>
          <a:xfrm>
            <a:off x="497700" y="680175"/>
            <a:ext cx="641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191769"/>
                </a:solidFill>
                <a:latin typeface="Montserrat"/>
                <a:ea typeface="Montserrat"/>
                <a:cs typeface="Montserrat"/>
                <a:sym typeface="Montserrat"/>
              </a:rPr>
              <a:t>ANEXOS</a:t>
            </a:r>
            <a:endParaRPr b="1" sz="6500">
              <a:solidFill>
                <a:srgbClr val="191769"/>
              </a:solidFill>
              <a:latin typeface="Montserrat"/>
              <a:ea typeface="Montserrat"/>
              <a:cs typeface="Montserrat"/>
              <a:sym typeface="Montserrat"/>
            </a:endParaRPr>
          </a:p>
          <a:p>
            <a:pPr indent="0" lvl="0" marL="0" rtl="0" algn="r">
              <a:spcBef>
                <a:spcPts val="0"/>
              </a:spcBef>
              <a:spcAft>
                <a:spcPts val="0"/>
              </a:spcAft>
              <a:buNone/>
            </a:pPr>
            <a:r>
              <a:t/>
            </a:r>
            <a:endParaRPr b="1" sz="6500">
              <a:solidFill>
                <a:srgbClr val="FFFFFF"/>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5"/>
          <p:cNvSpPr/>
          <p:nvPr/>
        </p:nvSpPr>
        <p:spPr>
          <a:xfrm>
            <a:off x="0" y="0"/>
            <a:ext cx="7560000" cy="10692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5"/>
          <p:cNvSpPr txBox="1"/>
          <p:nvPr/>
        </p:nvSpPr>
        <p:spPr>
          <a:xfrm>
            <a:off x="780550" y="815525"/>
            <a:ext cx="6059400" cy="32400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rPr b="1" lang="pt-BR" sz="3600">
                <a:solidFill>
                  <a:srgbClr val="191769"/>
                </a:solidFill>
                <a:latin typeface="Montserrat"/>
                <a:ea typeface="Montserrat"/>
                <a:cs typeface="Montserrat"/>
                <a:sym typeface="Montserrat"/>
              </a:rPr>
              <a:t>ANEXOS</a:t>
            </a:r>
            <a:endParaRPr b="1" sz="36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No link a seguir, a pasta do Google Drive com todos os arquivos que dizem respeito à esta etapa do projeto.</a:t>
            </a:r>
            <a:endParaRPr sz="12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rPr lang="pt-BR" sz="1200" u="sng">
                <a:solidFill>
                  <a:schemeClr val="hlink"/>
                </a:solidFill>
                <a:latin typeface="Montserrat"/>
                <a:ea typeface="Montserrat"/>
                <a:cs typeface="Montserrat"/>
                <a:sym typeface="Montserrat"/>
                <a:hlinkClick r:id="rId3"/>
              </a:rPr>
              <a:t>https://drive.google.com/drive/folders/1S8grPk1KL2S1eCNpMcpsrld2GXuhxdJ6?usp=sharing</a:t>
            </a:r>
            <a:r>
              <a:rPr lang="pt-BR" sz="1200">
                <a:solidFill>
                  <a:srgbClr val="191769"/>
                </a:solidFill>
                <a:latin typeface="Montserrat"/>
                <a:ea typeface="Montserrat"/>
                <a:cs typeface="Montserrat"/>
                <a:sym typeface="Montserrat"/>
              </a:rPr>
              <a:t> </a:t>
            </a:r>
            <a:endParaRPr sz="12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a:solidFill>
                <a:srgbClr val="191769"/>
              </a:solidFill>
            </a:endParaRPr>
          </a:p>
        </p:txBody>
      </p:sp>
      <p:sp>
        <p:nvSpPr>
          <p:cNvPr id="647" name="Google Shape;647;p7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txBox="1"/>
          <p:nvPr/>
        </p:nvSpPr>
        <p:spPr>
          <a:xfrm>
            <a:off x="1004800" y="44571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txBox="1"/>
          <p:nvPr/>
        </p:nvSpPr>
        <p:spPr>
          <a:xfrm>
            <a:off x="708300" y="720000"/>
            <a:ext cx="6143400" cy="63258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Como citado anteriormente, um problema encontrado pelo nosso público alvo é a dificuldade no controle das condições ideais de armazenamento devido à condições ambientais encontradas pelos mesmos. Nosso público alvo foi definido como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Público Unissex</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Pessoas administradoras do lar;</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Com qualquer faixa etária;</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Qualquer perfil social;</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Resida na Região Metropolitana do Recife; </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Perfil econômico de classe média.</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Nas pesquisas iniciais realizadas pela equipe de projeto foi apontado que a falta de conhecimento é um fator de alta relevância, este problema foi solucionado na entrega da informação sobre o armazenamento correto através do ideal do aplicativo móvel , devido ao conhecimento ainda limitado, o grupo desenvolveu um site contendo dicas e as informações encontradas através das pesquisas sobre as propriedades dos alimentos.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Como visto, nosso público alvo são moradores da Região Metropolitana do Recife. A cidade do Recife, como localizada no nordeste brasileiro, é naturalmente quente, e, por se encontrar na região litorânea, também é uma região muito úmida,  condições totalmente desfavoráveis para a conservação de alimentos.</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148" name="Google Shape;148;p1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4" name="Google Shape;154;p2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155" name="Google Shape;155;p20"/>
          <p:cNvPicPr preferRelativeResize="0"/>
          <p:nvPr/>
        </p:nvPicPr>
        <p:blipFill rotWithShape="1">
          <a:blip r:embed="rId3">
            <a:alphaModFix/>
          </a:blip>
          <a:srcRect b="4667" l="17368" r="50094" t="64845"/>
          <a:stretch/>
        </p:blipFill>
        <p:spPr>
          <a:xfrm rot="813021">
            <a:off x="3564035" y="2636327"/>
            <a:ext cx="3929330" cy="3681795"/>
          </a:xfrm>
          <a:prstGeom prst="rect">
            <a:avLst/>
          </a:prstGeom>
          <a:noFill/>
          <a:ln>
            <a:noFill/>
          </a:ln>
        </p:spPr>
      </p:pic>
      <p:pic>
        <p:nvPicPr>
          <p:cNvPr id="156" name="Google Shape;156;p20"/>
          <p:cNvPicPr preferRelativeResize="0"/>
          <p:nvPr/>
        </p:nvPicPr>
        <p:blipFill rotWithShape="1">
          <a:blip r:embed="rId3">
            <a:alphaModFix/>
          </a:blip>
          <a:srcRect b="4667" l="17368" r="50094" t="64845"/>
          <a:stretch/>
        </p:blipFill>
        <p:spPr>
          <a:xfrm>
            <a:off x="-965400" y="-869675"/>
            <a:ext cx="2697100" cy="2527200"/>
          </a:xfrm>
          <a:prstGeom prst="rect">
            <a:avLst/>
          </a:prstGeom>
          <a:noFill/>
          <a:ln>
            <a:noFill/>
          </a:ln>
        </p:spPr>
      </p:pic>
      <p:pic>
        <p:nvPicPr>
          <p:cNvPr id="157" name="Google Shape;157;p20"/>
          <p:cNvPicPr preferRelativeResize="0"/>
          <p:nvPr/>
        </p:nvPicPr>
        <p:blipFill rotWithShape="1">
          <a:blip r:embed="rId3">
            <a:alphaModFix/>
          </a:blip>
          <a:srcRect b="4667" l="17368" r="50094" t="64845"/>
          <a:stretch/>
        </p:blipFill>
        <p:spPr>
          <a:xfrm rot="5227025">
            <a:off x="-1154075" y="6303624"/>
            <a:ext cx="4543676" cy="4257448"/>
          </a:xfrm>
          <a:prstGeom prst="rect">
            <a:avLst/>
          </a:prstGeom>
          <a:noFill/>
          <a:ln>
            <a:noFill/>
          </a:ln>
        </p:spPr>
      </p:pic>
      <p:sp>
        <p:nvSpPr>
          <p:cNvPr id="158" name="Google Shape;158;p20"/>
          <p:cNvSpPr txBox="1"/>
          <p:nvPr/>
        </p:nvSpPr>
        <p:spPr>
          <a:xfrm>
            <a:off x="708300" y="77303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2</a:t>
            </a:r>
            <a:endParaRPr b="1" sz="20000">
              <a:solidFill>
                <a:srgbClr val="FFFFFF"/>
              </a:solidFill>
              <a:latin typeface="Montserrat"/>
              <a:ea typeface="Montserrat"/>
              <a:cs typeface="Montserrat"/>
              <a:sym typeface="Montserrat"/>
            </a:endParaRPr>
          </a:p>
        </p:txBody>
      </p:sp>
      <p:sp>
        <p:nvSpPr>
          <p:cNvPr id="159" name="Google Shape;159;p20"/>
          <p:cNvSpPr txBox="1"/>
          <p:nvPr/>
        </p:nvSpPr>
        <p:spPr>
          <a:xfrm>
            <a:off x="708300" y="688050"/>
            <a:ext cx="6143400" cy="526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5500">
                <a:solidFill>
                  <a:srgbClr val="FFFFFF"/>
                </a:solidFill>
                <a:latin typeface="Montserrat"/>
                <a:ea typeface="Montserrat"/>
                <a:cs typeface="Montserrat"/>
                <a:sym typeface="Montserrat"/>
              </a:rPr>
              <a:t>TESTE COM USUÁRIOS</a:t>
            </a:r>
            <a:endParaRPr b="1" sz="5500">
              <a:solidFill>
                <a:srgbClr val="FFFFFF"/>
              </a:solidFill>
              <a:latin typeface="Montserrat"/>
              <a:ea typeface="Montserrat"/>
              <a:cs typeface="Montserrat"/>
              <a:sym typeface="Montserrat"/>
            </a:endParaRPr>
          </a:p>
          <a:p>
            <a:pPr indent="0" lvl="0" marL="0" rtl="0" algn="r">
              <a:spcBef>
                <a:spcPts val="0"/>
              </a:spcBef>
              <a:spcAft>
                <a:spcPts val="0"/>
              </a:spcAft>
              <a:buNone/>
            </a:pPr>
            <a:r>
              <a:rPr b="1" lang="pt-BR" sz="5200">
                <a:solidFill>
                  <a:srgbClr val="FFFFFF"/>
                </a:solidFill>
                <a:latin typeface="Montserrat"/>
                <a:ea typeface="Montserrat"/>
                <a:cs typeface="Montserrat"/>
                <a:sym typeface="Montserrat"/>
              </a:rPr>
              <a:t>VALIDAÇÃO DOS REQUISITOS</a:t>
            </a:r>
            <a:endParaRPr b="1" sz="520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1200"/>
        </a:solidFill>
      </p:bgPr>
    </p:bg>
    <p:spTree>
      <p:nvGrpSpPr>
        <p:cNvPr id="163" name="Shape 163"/>
        <p:cNvGrpSpPr/>
        <p:nvPr/>
      </p:nvGrpSpPr>
      <p:grpSpPr>
        <a:xfrm>
          <a:off x="0" y="0"/>
          <a:ext cx="0" cy="0"/>
          <a:chOff x="0" y="0"/>
          <a:chExt cx="0" cy="0"/>
        </a:xfrm>
      </p:grpSpPr>
      <p:sp>
        <p:nvSpPr>
          <p:cNvPr id="164" name="Google Shape;164;p2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165" name="Google Shape;165;p21"/>
          <p:cNvSpPr txBox="1"/>
          <p:nvPr/>
        </p:nvSpPr>
        <p:spPr>
          <a:xfrm>
            <a:off x="708300" y="5637725"/>
            <a:ext cx="6143400" cy="4232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b="1"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De início, foi realizado o planejamento da etapa de testes com o objetivo de garantir o melhor uso dos esforços na realização, desde a busca por testadores até o processo de realização em si.</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Considerando que o processo de testes trata-se de uma coleta de dados ocasional, pois será apenas para o período de desenvolvimento deste projeto, foi definido que o principal tipo de dado que seria buscado seriam do tipo qualitativo, pois busca-se entender descrições e opiniões dos usuários sobre a solução proposta pela equipe.</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Em seguida, foi necessária a definição da </a:t>
            </a:r>
            <a:r>
              <a:rPr lang="pt-BR" sz="1200" u="sng">
                <a:solidFill>
                  <a:srgbClr val="FFFFFF"/>
                </a:solidFill>
                <a:latin typeface="Montserrat"/>
                <a:ea typeface="Montserrat"/>
                <a:cs typeface="Montserrat"/>
                <a:sym typeface="Montserrat"/>
              </a:rPr>
              <a:t>amostra a ser pesquisada</a:t>
            </a:r>
            <a:r>
              <a:rPr lang="pt-BR" sz="1200">
                <a:solidFill>
                  <a:srgbClr val="FFFFFF"/>
                </a:solidFill>
                <a:latin typeface="Montserrat"/>
                <a:ea typeface="Montserrat"/>
                <a:cs typeface="Montserrat"/>
                <a:sym typeface="Montserrat"/>
              </a:rPr>
              <a:t>, que é o subgrupo representativo de todos os indivíduos envolvidos no problema. Considerando que, por se tratar de um perfil de usuário relativamente comum mas não o suficiente para ser facilmente identificado e ter dados exatos de quantidade obtidos, a amostragem será do tipo “Não-probabilística” do subtipo “Conveniência”, definida por ser uma amostra intencional, em que uma parte de interesse é retirada da população devido a características específicas, no caso do presente trabalho, são pessoas que possuem perfil semelhante ao do público-alvo e da persona que foi definido anteriormente e que a equipe de projeto consegue identificar por ter um grau de acesso a esses indivíduos (parentes e amigos), o que garante que corresponderam o com </a:t>
            </a:r>
            <a:r>
              <a:rPr b="1" lang="pt-BR" sz="1200">
                <a:solidFill>
                  <a:srgbClr val="FFFFFF"/>
                </a:solidFill>
                <a:latin typeface="Montserrat"/>
                <a:ea typeface="Montserrat"/>
                <a:cs typeface="Montserrat"/>
                <a:sym typeface="Montserrat"/>
              </a:rPr>
              <a:t>perfil da amostra escolhido</a:t>
            </a:r>
            <a:r>
              <a:rPr lang="pt-BR" sz="1200">
                <a:solidFill>
                  <a:srgbClr val="FFFFFF"/>
                </a:solidFill>
                <a:latin typeface="Montserrat"/>
                <a:ea typeface="Montserrat"/>
                <a:cs typeface="Montserrat"/>
                <a:sym typeface="Montserrat"/>
              </a:rPr>
              <a:t>.</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166" name="Google Shape;166;p21"/>
          <p:cNvSpPr txBox="1"/>
          <p:nvPr/>
        </p:nvSpPr>
        <p:spPr>
          <a:xfrm>
            <a:off x="708300" y="5008125"/>
            <a:ext cx="6143400" cy="851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600">
                <a:solidFill>
                  <a:srgbClr val="FFFFFF"/>
                </a:solidFill>
                <a:latin typeface="Montserrat"/>
                <a:ea typeface="Montserrat"/>
                <a:cs typeface="Montserrat"/>
                <a:sym typeface="Montserrat"/>
              </a:rPr>
              <a:t>2.1 PLANEJAMENTO</a:t>
            </a:r>
            <a:endParaRPr b="1" sz="4800">
              <a:solidFill>
                <a:srgbClr val="FFFFFF"/>
              </a:solidFill>
              <a:latin typeface="Montserrat"/>
              <a:ea typeface="Montserrat"/>
              <a:cs typeface="Montserrat"/>
              <a:sym typeface="Montserrat"/>
            </a:endParaRPr>
          </a:p>
        </p:txBody>
      </p:sp>
      <p:sp>
        <p:nvSpPr>
          <p:cNvPr id="167" name="Google Shape;167;p21"/>
          <p:cNvSpPr txBox="1"/>
          <p:nvPr/>
        </p:nvSpPr>
        <p:spPr>
          <a:xfrm>
            <a:off x="842850" y="3451425"/>
            <a:ext cx="5874300" cy="14805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Clr>
                <a:schemeClr val="dk1"/>
              </a:buClr>
              <a:buSzPts val="1100"/>
              <a:buFont typeface="Arial"/>
              <a:buNone/>
            </a:pPr>
            <a:r>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O principal objetivo dos testes foi localizar possíveis problemas e, consequentemente, sugerir melhorias na solução proposta do aplicativo </a:t>
            </a:r>
            <a:r>
              <a:rPr b="1" lang="pt-BR" sz="1200">
                <a:solidFill>
                  <a:srgbClr val="FFFFFF"/>
                </a:solidFill>
                <a:latin typeface="Montserrat"/>
                <a:ea typeface="Montserrat"/>
                <a:cs typeface="Montserrat"/>
                <a:sym typeface="Montserrat"/>
              </a:rPr>
              <a:t>Monitora</a:t>
            </a:r>
            <a:r>
              <a:rPr lang="pt-BR" sz="1200">
                <a:solidFill>
                  <a:srgbClr val="FFFFFF"/>
                </a:solidFill>
                <a:latin typeface="Montserrat"/>
                <a:ea typeface="Montserrat"/>
                <a:cs typeface="Montserrat"/>
                <a:sym typeface="Montserrat"/>
              </a:rPr>
              <a:t>. Desde mensagens que seriam mostradas ao usuário,  até possíveis erros que dificultariam e frustrariam o mesmo durante a execução do software.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100"/>
              <a:buFont typeface="Arial"/>
              <a:buNone/>
            </a:pPr>
            <a:r>
              <a:t/>
            </a:r>
            <a:endParaRPr b="1" sz="1200">
              <a:solidFill>
                <a:srgbClr val="FFFFFF"/>
              </a:solidFill>
              <a:latin typeface="Montserrat"/>
              <a:ea typeface="Montserrat"/>
              <a:cs typeface="Montserrat"/>
              <a:sym typeface="Montserrat"/>
            </a:endParaRPr>
          </a:p>
        </p:txBody>
      </p:sp>
      <p:sp>
        <p:nvSpPr>
          <p:cNvPr id="168" name="Google Shape;168;p21"/>
          <p:cNvSpPr txBox="1"/>
          <p:nvPr/>
        </p:nvSpPr>
        <p:spPr>
          <a:xfrm>
            <a:off x="766650" y="577075"/>
            <a:ext cx="6143400" cy="31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FFFFF"/>
                </a:solidFill>
                <a:latin typeface="Montserrat"/>
                <a:ea typeface="Montserrat"/>
                <a:cs typeface="Montserrat"/>
                <a:sym typeface="Montserrat"/>
              </a:rPr>
              <a:t>2. TESTE COM OS USUÁRIOS VALIDAÇÃO DOS REQUISITOS</a:t>
            </a:r>
            <a:endParaRPr b="1" sz="48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